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 id="2147483651" r:id="rId2"/>
  </p:sldMasterIdLst>
  <p:notesMasterIdLst>
    <p:notesMasterId r:id="rId25"/>
  </p:notesMasterIdLst>
  <p:sldIdLst>
    <p:sldId id="256" r:id="rId3"/>
    <p:sldId id="257" r:id="rId4"/>
    <p:sldId id="258" r:id="rId5"/>
    <p:sldId id="259" r:id="rId6"/>
    <p:sldId id="276" r:id="rId7"/>
    <p:sldId id="260" r:id="rId8"/>
    <p:sldId id="261" r:id="rId9"/>
    <p:sldId id="262" r:id="rId10"/>
    <p:sldId id="263" r:id="rId11"/>
    <p:sldId id="264" r:id="rId12"/>
    <p:sldId id="278" r:id="rId13"/>
    <p:sldId id="277" r:id="rId14"/>
    <p:sldId id="266" r:id="rId15"/>
    <p:sldId id="267" r:id="rId16"/>
    <p:sldId id="268" r:id="rId17"/>
    <p:sldId id="269" r:id="rId18"/>
    <p:sldId id="270" r:id="rId19"/>
    <p:sldId id="271" r:id="rId20"/>
    <p:sldId id="272" r:id="rId21"/>
    <p:sldId id="273" r:id="rId22"/>
    <p:sldId id="274" r:id="rId23"/>
    <p:sldId id="275" r:id="rId2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gCBr3VoNmQL19SxdrV/5vyC9VJ7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00"/>
    <p:restoredTop sz="94641"/>
  </p:normalViewPr>
  <p:slideViewPr>
    <p:cSldViewPr snapToGrid="0">
      <p:cViewPr varScale="1">
        <p:scale>
          <a:sx n="126" d="100"/>
          <a:sy n="126" d="100"/>
        </p:scale>
        <p:origin x="1368"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3" name="Google Shape;6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0" name="Google Shape;7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7" name="Google Shape;7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4" name="Google Shape;8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56C663BC-8DF1-E0A4-0498-A7F52E69F4BD}"/>
            </a:ext>
          </a:extLst>
        </p:cNvPr>
        <p:cNvGrpSpPr/>
        <p:nvPr/>
      </p:nvGrpSpPr>
      <p:grpSpPr>
        <a:xfrm>
          <a:off x="0" y="0"/>
          <a:ext cx="0" cy="0"/>
          <a:chOff x="0" y="0"/>
          <a:chExt cx="0" cy="0"/>
        </a:xfrm>
      </p:grpSpPr>
      <p:sp>
        <p:nvSpPr>
          <p:cNvPr id="76" name="Google Shape;76;p3:notes">
            <a:extLst>
              <a:ext uri="{FF2B5EF4-FFF2-40B4-BE49-F238E27FC236}">
                <a16:creationId xmlns:a16="http://schemas.microsoft.com/office/drawing/2014/main" id="{4A4AEA0E-5CC3-F7FF-B402-616B7389CB0A}"/>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7" name="Google Shape;77;p3:notes">
            <a:extLst>
              <a:ext uri="{FF2B5EF4-FFF2-40B4-BE49-F238E27FC236}">
                <a16:creationId xmlns:a16="http://schemas.microsoft.com/office/drawing/2014/main" id="{69A7F1DB-85D9-3F00-8E65-E87165DB6BE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7276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1" name="Google Shape;91;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8" name="Google Shape;9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5" name="Google Shape;10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2" name="Google Shape;11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9" name="Google Shape;11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1619CA4-AF08-A65E-981E-54428DBA02B2}"/>
            </a:ext>
          </a:extLst>
        </p:cNvPr>
        <p:cNvGrpSpPr/>
        <p:nvPr/>
      </p:nvGrpSpPr>
      <p:grpSpPr>
        <a:xfrm>
          <a:off x="0" y="0"/>
          <a:ext cx="0" cy="0"/>
          <a:chOff x="0" y="0"/>
          <a:chExt cx="0" cy="0"/>
        </a:xfrm>
      </p:grpSpPr>
      <p:sp>
        <p:nvSpPr>
          <p:cNvPr id="97" name="Google Shape;97;p6:notes">
            <a:extLst>
              <a:ext uri="{FF2B5EF4-FFF2-40B4-BE49-F238E27FC236}">
                <a16:creationId xmlns:a16="http://schemas.microsoft.com/office/drawing/2014/main" id="{59082CD6-1CF6-3A3E-3706-E53A99BF4546}"/>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8" name="Google Shape;98;p6:notes">
            <a:extLst>
              <a:ext uri="{FF2B5EF4-FFF2-40B4-BE49-F238E27FC236}">
                <a16:creationId xmlns:a16="http://schemas.microsoft.com/office/drawing/2014/main" id="{950FB7A1-B79D-991D-8679-56FB652C664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5418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9183E76B-AB09-C1CC-5F6D-1A883BD7DE4B}"/>
            </a:ext>
          </a:extLst>
        </p:cNvPr>
        <p:cNvGrpSpPr/>
        <p:nvPr/>
      </p:nvGrpSpPr>
      <p:grpSpPr>
        <a:xfrm>
          <a:off x="0" y="0"/>
          <a:ext cx="0" cy="0"/>
          <a:chOff x="0" y="0"/>
          <a:chExt cx="0" cy="0"/>
        </a:xfrm>
      </p:grpSpPr>
      <p:sp>
        <p:nvSpPr>
          <p:cNvPr id="125" name="Google Shape;125;p10:notes">
            <a:extLst>
              <a:ext uri="{FF2B5EF4-FFF2-40B4-BE49-F238E27FC236}">
                <a16:creationId xmlns:a16="http://schemas.microsoft.com/office/drawing/2014/main" id="{14CB62E0-4747-DF17-9A3A-AF7BA164A9A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6" name="Google Shape;126;p10:notes">
            <a:extLst>
              <a:ext uri="{FF2B5EF4-FFF2-40B4-BE49-F238E27FC236}">
                <a16:creationId xmlns:a16="http://schemas.microsoft.com/office/drawing/2014/main" id="{758C7D1C-5423-1928-6DB0-ACAC655DE8AB}"/>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3892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4" name="Google Shape;13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2" name="Google Shape;14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1" name="Google Shape;15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9" name="Google Shape;159;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7" name="Google Shape;1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5" name="Google Shape;175;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3" name="Google Shape;18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2" name="Google Shape;19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9" name="Google Shape;19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6" name="Google Shape;206;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lt1"/>
        </a:solidFill>
        <a:effectLst/>
      </p:bgPr>
    </p:bg>
    <p:spTree>
      <p:nvGrpSpPr>
        <p:cNvPr id="1" name="Shape 15"/>
        <p:cNvGrpSpPr/>
        <p:nvPr/>
      </p:nvGrpSpPr>
      <p:grpSpPr>
        <a:xfrm>
          <a:off x="0" y="0"/>
          <a:ext cx="0" cy="0"/>
          <a:chOff x="0" y="0"/>
          <a:chExt cx="0" cy="0"/>
        </a:xfrm>
      </p:grpSpPr>
      <p:sp>
        <p:nvSpPr>
          <p:cNvPr id="16" name="Google Shape;16;p22"/>
          <p:cNvSpPr/>
          <p:nvPr/>
        </p:nvSpPr>
        <p:spPr>
          <a:xfrm>
            <a:off x="2819400" y="0"/>
            <a:ext cx="6324600" cy="685800"/>
          </a:xfrm>
          <a:prstGeom prst="rect">
            <a:avLst/>
          </a:prstGeom>
          <a:solidFill>
            <a:srgbClr val="205867"/>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2000"/>
              <a:buFont typeface="Calibri"/>
              <a:buNone/>
            </a:pPr>
            <a:r>
              <a:rPr lang="en-US" sz="2000" b="1" i="0" u="none" strike="noStrike" cap="none">
                <a:solidFill>
                  <a:schemeClr val="lt1"/>
                </a:solidFill>
                <a:latin typeface="Calibri"/>
                <a:ea typeface="Calibri"/>
                <a:cs typeface="Calibri"/>
                <a:sym typeface="Calibri"/>
              </a:rPr>
              <a:t>Pre-defense</a:t>
            </a:r>
            <a:endParaRPr sz="1800" b="1" i="0" u="none" strike="noStrike" cap="none">
              <a:solidFill>
                <a:schemeClr val="lt1"/>
              </a:solidFill>
              <a:latin typeface="Calibri"/>
              <a:ea typeface="Calibri"/>
              <a:cs typeface="Calibri"/>
              <a:sym typeface="Calibri"/>
            </a:endParaRPr>
          </a:p>
        </p:txBody>
      </p:sp>
      <p:pic>
        <p:nvPicPr>
          <p:cNvPr id="17" name="Google Shape;17;p22"/>
          <p:cNvPicPr preferRelativeResize="0"/>
          <p:nvPr/>
        </p:nvPicPr>
        <p:blipFill rotWithShape="1">
          <a:blip r:embed="rId2">
            <a:alphaModFix/>
          </a:blip>
          <a:srcRect/>
          <a:stretch/>
        </p:blipFill>
        <p:spPr>
          <a:xfrm>
            <a:off x="109538" y="80963"/>
            <a:ext cx="2176462" cy="574675"/>
          </a:xfrm>
          <a:prstGeom prst="rect">
            <a:avLst/>
          </a:prstGeom>
          <a:noFill/>
          <a:ln>
            <a:noFill/>
          </a:ln>
        </p:spPr>
      </p:pic>
      <p:sp>
        <p:nvSpPr>
          <p:cNvPr id="18" name="Google Shape;18;p22"/>
          <p:cNvSpPr/>
          <p:nvPr/>
        </p:nvSpPr>
        <p:spPr>
          <a:xfrm>
            <a:off x="685800" y="3200400"/>
            <a:ext cx="3810000" cy="533400"/>
          </a:xfrm>
          <a:prstGeom prst="rect">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Presented by</a:t>
            </a:r>
            <a:endParaRPr/>
          </a:p>
        </p:txBody>
      </p:sp>
      <p:sp>
        <p:nvSpPr>
          <p:cNvPr id="19" name="Google Shape;19;p22"/>
          <p:cNvSpPr/>
          <p:nvPr/>
        </p:nvSpPr>
        <p:spPr>
          <a:xfrm>
            <a:off x="4800600" y="3200400"/>
            <a:ext cx="3962400" cy="533400"/>
          </a:xfrm>
          <a:prstGeom prst="rect">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Supervised by</a:t>
            </a:r>
            <a:endParaRPr/>
          </a:p>
        </p:txBody>
      </p:sp>
      <p:sp>
        <p:nvSpPr>
          <p:cNvPr id="20" name="Google Shape;20;p22"/>
          <p:cNvSpPr txBox="1">
            <a:spLocks noGrp="1"/>
          </p:cNvSpPr>
          <p:nvPr>
            <p:ph type="ctrTitle"/>
          </p:nvPr>
        </p:nvSpPr>
        <p:spPr>
          <a:xfrm>
            <a:off x="685800" y="1143000"/>
            <a:ext cx="777240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1">
                <a:solidFill>
                  <a:srgbClr val="17365D"/>
                </a:solidFill>
                <a:latin typeface="Calibri"/>
                <a:ea typeface="Calibri"/>
                <a:cs typeface="Calibri"/>
                <a:sym typeface="Calibri"/>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22"/>
          <p:cNvSpPr txBox="1">
            <a:spLocks noGrp="1"/>
          </p:cNvSpPr>
          <p:nvPr>
            <p:ph type="subTitle" idx="1"/>
          </p:nvPr>
        </p:nvSpPr>
        <p:spPr>
          <a:xfrm>
            <a:off x="685800" y="3886200"/>
            <a:ext cx="3886200" cy="2209800"/>
          </a:xfrm>
          <a:prstGeom prst="rect">
            <a:avLst/>
          </a:prstGeom>
          <a:noFill/>
          <a:ln>
            <a:noFill/>
          </a:ln>
        </p:spPr>
        <p:txBody>
          <a:bodyPr spcFirstLastPara="1" wrap="square" lIns="91425" tIns="45700" rIns="91425" bIns="45700" anchor="t" anchorCtr="0">
            <a:normAutofit/>
          </a:bodyPr>
          <a:lstStyle>
            <a:lvl1pPr lvl="0" algn="ctr">
              <a:spcBef>
                <a:spcPts val="540"/>
              </a:spcBef>
              <a:spcAft>
                <a:spcPts val="0"/>
              </a:spcAft>
              <a:buClr>
                <a:srgbClr val="366092"/>
              </a:buClr>
              <a:buSzPts val="2700"/>
              <a:buNone/>
              <a:defRPr sz="2700">
                <a:solidFill>
                  <a:srgbClr val="366092"/>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22"/>
          <p:cNvSpPr txBox="1">
            <a:spLocks noGrp="1"/>
          </p:cNvSpPr>
          <p:nvPr>
            <p:ph type="body" idx="2"/>
          </p:nvPr>
        </p:nvSpPr>
        <p:spPr>
          <a:xfrm>
            <a:off x="4800600" y="3886200"/>
            <a:ext cx="3962400" cy="2209800"/>
          </a:xfrm>
          <a:prstGeom prst="rect">
            <a:avLst/>
          </a:prstGeom>
          <a:noFill/>
          <a:ln>
            <a:noFill/>
          </a:ln>
        </p:spPr>
        <p:txBody>
          <a:bodyPr spcFirstLastPara="1" wrap="square" lIns="91425" tIns="45700" rIns="91425" bIns="45700" anchor="t" anchorCtr="0">
            <a:normAutofit/>
          </a:bodyPr>
          <a:lstStyle>
            <a:lvl1pPr marL="457200" lvl="0" indent="-228600" algn="ctr">
              <a:spcBef>
                <a:spcPts val="540"/>
              </a:spcBef>
              <a:spcAft>
                <a:spcPts val="0"/>
              </a:spcAft>
              <a:buClr>
                <a:srgbClr val="0070C0"/>
              </a:buClr>
              <a:buSzPts val="2700"/>
              <a:buNone/>
              <a:defRPr sz="2700">
                <a:solidFill>
                  <a:srgbClr val="0070C0"/>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 name="Google Shape;23;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24" name="Google Shape;24;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25" name="Google Shape;25;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1pPr>
            <a:lvl2pPr marL="0" lvl="1"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2pPr>
            <a:lvl3pPr marL="0" lvl="2"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3pPr>
            <a:lvl4pPr marL="0" lvl="3"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4pPr>
            <a:lvl5pPr marL="0" lvl="4"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5pPr>
            <a:lvl6pPr marL="0" lvl="5"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6pPr>
            <a:lvl7pPr marL="0" lvl="6"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7pPr>
            <a:lvl8pPr marL="0" lvl="7"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8pPr>
            <a:lvl9pPr marL="0" lvl="8"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chemeClr val="lt1"/>
        </a:solidFill>
        <a:effectLst/>
      </p:bgPr>
    </p:bg>
    <p:spTree>
      <p:nvGrpSpPr>
        <p:cNvPr id="1" name="Shape 26"/>
        <p:cNvGrpSpPr/>
        <p:nvPr/>
      </p:nvGrpSpPr>
      <p:grpSpPr>
        <a:xfrm>
          <a:off x="0" y="0"/>
          <a:ext cx="0" cy="0"/>
          <a:chOff x="0" y="0"/>
          <a:chExt cx="0" cy="0"/>
        </a:xfrm>
      </p:grpSpPr>
      <p:pic>
        <p:nvPicPr>
          <p:cNvPr id="27" name="Google Shape;27;p23"/>
          <p:cNvPicPr preferRelativeResize="0"/>
          <p:nvPr/>
        </p:nvPicPr>
        <p:blipFill rotWithShape="1">
          <a:blip r:embed="rId2">
            <a:alphaModFix/>
          </a:blip>
          <a:srcRect/>
          <a:stretch/>
        </p:blipFill>
        <p:spPr>
          <a:xfrm>
            <a:off x="228600" y="5943600"/>
            <a:ext cx="1154113" cy="304800"/>
          </a:xfrm>
          <a:prstGeom prst="rect">
            <a:avLst/>
          </a:prstGeom>
          <a:noFill/>
          <a:ln>
            <a:noFill/>
          </a:ln>
        </p:spPr>
      </p:pic>
      <p:sp>
        <p:nvSpPr>
          <p:cNvPr id="28" name="Google Shape;28;p23"/>
          <p:cNvSpPr/>
          <p:nvPr/>
        </p:nvSpPr>
        <p:spPr>
          <a:xfrm>
            <a:off x="1752600" y="5943600"/>
            <a:ext cx="7381875" cy="3810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2000"/>
              <a:buFont typeface="Calibri"/>
              <a:buNone/>
            </a:pPr>
            <a:r>
              <a:rPr lang="en-US" sz="2000" b="1" i="0" u="none" strike="noStrike" cap="none">
                <a:solidFill>
                  <a:schemeClr val="lt1"/>
                </a:solidFill>
                <a:latin typeface="Calibri"/>
                <a:ea typeface="Calibri"/>
                <a:cs typeface="Calibri"/>
                <a:sym typeface="Calibri"/>
              </a:rPr>
              <a:t>Pre-defense</a:t>
            </a:r>
            <a:endParaRPr/>
          </a:p>
        </p:txBody>
      </p:sp>
      <p:sp>
        <p:nvSpPr>
          <p:cNvPr id="29" name="Google Shape;29;p23"/>
          <p:cNvSpPr/>
          <p:nvPr/>
        </p:nvSpPr>
        <p:spPr>
          <a:xfrm>
            <a:off x="0" y="0"/>
            <a:ext cx="9144000" cy="228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30;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1">
                <a:solidFill>
                  <a:srgbClr val="36609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366092"/>
              </a:buClr>
              <a:buSzPts val="3200"/>
              <a:buChar char="•"/>
              <a:defRPr>
                <a:solidFill>
                  <a:srgbClr val="366092"/>
                </a:solidFill>
              </a:defRPr>
            </a:lvl1pPr>
            <a:lvl2pPr marL="914400" lvl="1" indent="-406400" algn="l">
              <a:spcBef>
                <a:spcPts val="560"/>
              </a:spcBef>
              <a:spcAft>
                <a:spcPts val="0"/>
              </a:spcAft>
              <a:buClr>
                <a:srgbClr val="31859B"/>
              </a:buClr>
              <a:buSzPts val="2800"/>
              <a:buChar char="–"/>
              <a:defRPr>
                <a:solidFill>
                  <a:srgbClr val="31859B"/>
                </a:solidFill>
              </a:defRPr>
            </a:lvl2pPr>
            <a:lvl3pPr marL="1371600" lvl="2" indent="-381000" algn="l">
              <a:spcBef>
                <a:spcPts val="480"/>
              </a:spcBef>
              <a:spcAft>
                <a:spcPts val="0"/>
              </a:spcAft>
              <a:buClr>
                <a:srgbClr val="953734"/>
              </a:buClr>
              <a:buSzPts val="2400"/>
              <a:buChar char="•"/>
              <a:defRPr>
                <a:solidFill>
                  <a:srgbClr val="953734"/>
                </a:solidFill>
              </a:defRPr>
            </a:lvl3pPr>
            <a:lvl4pPr marL="1828800" lvl="3" indent="-355600" algn="l">
              <a:spcBef>
                <a:spcPts val="400"/>
              </a:spcBef>
              <a:spcAft>
                <a:spcPts val="0"/>
              </a:spcAft>
              <a:buClr>
                <a:srgbClr val="E36C09"/>
              </a:buClr>
              <a:buSzPts val="2000"/>
              <a:buChar char="–"/>
              <a:defRPr>
                <a:solidFill>
                  <a:srgbClr val="E36C09"/>
                </a:solidFill>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 name="Google Shape;3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33" name="Google Shape;3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34" name="Google Shape;3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1pPr>
            <a:lvl2pPr marL="0" lvl="1"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2pPr>
            <a:lvl3pPr marL="0" lvl="2"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3pPr>
            <a:lvl4pPr marL="0" lvl="3"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4pPr>
            <a:lvl5pPr marL="0" lvl="4"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5pPr>
            <a:lvl6pPr marL="0" lvl="5"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6pPr>
            <a:lvl7pPr marL="0" lvl="6"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7pPr>
            <a:lvl8pPr marL="0" lvl="7"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8pPr>
            <a:lvl9pPr marL="0" lvl="8"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chemeClr val="lt1"/>
        </a:solidFill>
        <a:effectLst/>
      </p:bgPr>
    </p:bg>
    <p:spTree>
      <p:nvGrpSpPr>
        <p:cNvPr id="1" name="Shape 41"/>
        <p:cNvGrpSpPr/>
        <p:nvPr/>
      </p:nvGrpSpPr>
      <p:grpSpPr>
        <a:xfrm>
          <a:off x="0" y="0"/>
          <a:ext cx="0" cy="0"/>
          <a:chOff x="0" y="0"/>
          <a:chExt cx="0" cy="0"/>
        </a:xfrm>
      </p:grpSpPr>
      <p:pic>
        <p:nvPicPr>
          <p:cNvPr id="42" name="Google Shape;42;p25"/>
          <p:cNvPicPr preferRelativeResize="0"/>
          <p:nvPr/>
        </p:nvPicPr>
        <p:blipFill rotWithShape="1">
          <a:blip r:embed="rId2">
            <a:alphaModFix/>
          </a:blip>
          <a:srcRect/>
          <a:stretch/>
        </p:blipFill>
        <p:spPr>
          <a:xfrm>
            <a:off x="228600" y="5943600"/>
            <a:ext cx="1154113" cy="304800"/>
          </a:xfrm>
          <a:prstGeom prst="rect">
            <a:avLst/>
          </a:prstGeom>
          <a:noFill/>
          <a:ln>
            <a:noFill/>
          </a:ln>
        </p:spPr>
      </p:pic>
      <p:sp>
        <p:nvSpPr>
          <p:cNvPr id="43" name="Google Shape;43;p25"/>
          <p:cNvSpPr/>
          <p:nvPr/>
        </p:nvSpPr>
        <p:spPr>
          <a:xfrm>
            <a:off x="1752600" y="5943600"/>
            <a:ext cx="7381875" cy="3810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2000"/>
              <a:buFont typeface="Calibri"/>
              <a:buNone/>
            </a:pPr>
            <a:r>
              <a:rPr lang="en-US" sz="2000" b="1" i="0" u="none" strike="noStrike" cap="none">
                <a:solidFill>
                  <a:schemeClr val="lt1"/>
                </a:solidFill>
                <a:latin typeface="Calibri"/>
                <a:ea typeface="Calibri"/>
                <a:cs typeface="Calibri"/>
                <a:sym typeface="Calibri"/>
              </a:rPr>
              <a:t>Pre-defense</a:t>
            </a:r>
            <a:endParaRPr/>
          </a:p>
        </p:txBody>
      </p:sp>
      <p:sp>
        <p:nvSpPr>
          <p:cNvPr id="44" name="Google Shape;44;p25"/>
          <p:cNvSpPr/>
          <p:nvPr/>
        </p:nvSpPr>
        <p:spPr>
          <a:xfrm>
            <a:off x="0" y="0"/>
            <a:ext cx="9144000" cy="2286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5" name="Google Shape;45;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1">
                <a:solidFill>
                  <a:srgbClr val="36609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25"/>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366092"/>
              </a:buClr>
              <a:buSzPts val="3200"/>
              <a:buChar char="•"/>
              <a:defRPr>
                <a:solidFill>
                  <a:srgbClr val="366092"/>
                </a:solidFill>
              </a:defRPr>
            </a:lvl1pPr>
            <a:lvl2pPr marL="914400" lvl="1" indent="-406400" algn="l">
              <a:spcBef>
                <a:spcPts val="560"/>
              </a:spcBef>
              <a:spcAft>
                <a:spcPts val="0"/>
              </a:spcAft>
              <a:buClr>
                <a:srgbClr val="31859B"/>
              </a:buClr>
              <a:buSzPts val="2800"/>
              <a:buChar char="–"/>
              <a:defRPr>
                <a:solidFill>
                  <a:srgbClr val="31859B"/>
                </a:solidFill>
              </a:defRPr>
            </a:lvl2pPr>
            <a:lvl3pPr marL="1371600" lvl="2" indent="-381000" algn="l">
              <a:spcBef>
                <a:spcPts val="480"/>
              </a:spcBef>
              <a:spcAft>
                <a:spcPts val="0"/>
              </a:spcAft>
              <a:buClr>
                <a:srgbClr val="953734"/>
              </a:buClr>
              <a:buSzPts val="2400"/>
              <a:buChar char="•"/>
              <a:defRPr>
                <a:solidFill>
                  <a:srgbClr val="953734"/>
                </a:solidFill>
              </a:defRPr>
            </a:lvl3pPr>
            <a:lvl4pPr marL="1828800" lvl="3" indent="-355600" algn="l">
              <a:spcBef>
                <a:spcPts val="400"/>
              </a:spcBef>
              <a:spcAft>
                <a:spcPts val="0"/>
              </a:spcAft>
              <a:buClr>
                <a:srgbClr val="E36C09"/>
              </a:buClr>
              <a:buSzPts val="2000"/>
              <a:buChar char="–"/>
              <a:defRPr>
                <a:solidFill>
                  <a:srgbClr val="E36C09"/>
                </a:solidFill>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7" name="Google Shape;4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48" name="Google Shape;4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49" name="Google Shape;4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1pPr>
            <a:lvl2pPr marL="0" lvl="1"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2pPr>
            <a:lvl3pPr marL="0" lvl="2"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3pPr>
            <a:lvl4pPr marL="0" lvl="3"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4pPr>
            <a:lvl5pPr marL="0" lvl="4"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5pPr>
            <a:lvl6pPr marL="0" lvl="5"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6pPr>
            <a:lvl7pPr marL="0" lvl="6"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7pPr>
            <a:lvl8pPr marL="0" lvl="7"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8pPr>
            <a:lvl9pPr marL="0" lvl="8"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lt1"/>
        </a:solidFill>
        <a:effectLst/>
      </p:bgPr>
    </p:bg>
    <p:spTree>
      <p:nvGrpSpPr>
        <p:cNvPr id="1" name="Shape 50"/>
        <p:cNvGrpSpPr/>
        <p:nvPr/>
      </p:nvGrpSpPr>
      <p:grpSpPr>
        <a:xfrm>
          <a:off x="0" y="0"/>
          <a:ext cx="0" cy="0"/>
          <a:chOff x="0" y="0"/>
          <a:chExt cx="0" cy="0"/>
        </a:xfrm>
      </p:grpSpPr>
      <p:sp>
        <p:nvSpPr>
          <p:cNvPr id="51" name="Google Shape;51;p26"/>
          <p:cNvSpPr/>
          <p:nvPr/>
        </p:nvSpPr>
        <p:spPr>
          <a:xfrm>
            <a:off x="2819400" y="0"/>
            <a:ext cx="6324600" cy="685800"/>
          </a:xfrm>
          <a:prstGeom prst="rect">
            <a:avLst/>
          </a:prstGeom>
          <a:solidFill>
            <a:srgbClr val="205867"/>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2000"/>
              <a:buFont typeface="Calibri"/>
              <a:buNone/>
            </a:pPr>
            <a:r>
              <a:rPr lang="en-US" sz="2000" b="1" i="0" u="none" strike="noStrike" cap="none">
                <a:solidFill>
                  <a:schemeClr val="lt1"/>
                </a:solidFill>
                <a:latin typeface="Calibri"/>
                <a:ea typeface="Calibri"/>
                <a:cs typeface="Calibri"/>
                <a:sym typeface="Calibri"/>
              </a:rPr>
              <a:t>Pre-defense</a:t>
            </a:r>
            <a:endParaRPr sz="1800" b="1" i="0" u="none" strike="noStrike" cap="none">
              <a:solidFill>
                <a:schemeClr val="lt1"/>
              </a:solidFill>
              <a:latin typeface="Calibri"/>
              <a:ea typeface="Calibri"/>
              <a:cs typeface="Calibri"/>
              <a:sym typeface="Calibri"/>
            </a:endParaRPr>
          </a:p>
        </p:txBody>
      </p:sp>
      <p:pic>
        <p:nvPicPr>
          <p:cNvPr id="52" name="Google Shape;52;p26"/>
          <p:cNvPicPr preferRelativeResize="0"/>
          <p:nvPr/>
        </p:nvPicPr>
        <p:blipFill rotWithShape="1">
          <a:blip r:embed="rId2">
            <a:alphaModFix/>
          </a:blip>
          <a:srcRect/>
          <a:stretch/>
        </p:blipFill>
        <p:spPr>
          <a:xfrm>
            <a:off x="109538" y="80963"/>
            <a:ext cx="2176462" cy="574675"/>
          </a:xfrm>
          <a:prstGeom prst="rect">
            <a:avLst/>
          </a:prstGeom>
          <a:noFill/>
          <a:ln>
            <a:noFill/>
          </a:ln>
        </p:spPr>
      </p:pic>
      <p:sp>
        <p:nvSpPr>
          <p:cNvPr id="53" name="Google Shape;53;p26"/>
          <p:cNvSpPr/>
          <p:nvPr/>
        </p:nvSpPr>
        <p:spPr>
          <a:xfrm>
            <a:off x="685800" y="3200400"/>
            <a:ext cx="3810000" cy="533400"/>
          </a:xfrm>
          <a:prstGeom prst="rect">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Presented by</a:t>
            </a:r>
            <a:endParaRPr/>
          </a:p>
        </p:txBody>
      </p:sp>
      <p:sp>
        <p:nvSpPr>
          <p:cNvPr id="54" name="Google Shape;54;p26"/>
          <p:cNvSpPr/>
          <p:nvPr/>
        </p:nvSpPr>
        <p:spPr>
          <a:xfrm>
            <a:off x="4800600" y="3200400"/>
            <a:ext cx="3962400" cy="533400"/>
          </a:xfrm>
          <a:prstGeom prst="rect">
            <a:avLst/>
          </a:prstGeom>
          <a:solidFill>
            <a:schemeClr val="accent1"/>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Supervised by</a:t>
            </a:r>
            <a:endParaRPr/>
          </a:p>
        </p:txBody>
      </p:sp>
      <p:sp>
        <p:nvSpPr>
          <p:cNvPr id="55" name="Google Shape;55;p26"/>
          <p:cNvSpPr txBox="1">
            <a:spLocks noGrp="1"/>
          </p:cNvSpPr>
          <p:nvPr>
            <p:ph type="ctrTitle"/>
          </p:nvPr>
        </p:nvSpPr>
        <p:spPr>
          <a:xfrm>
            <a:off x="685800" y="1143000"/>
            <a:ext cx="777240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1">
                <a:solidFill>
                  <a:srgbClr val="17365D"/>
                </a:solidFill>
                <a:latin typeface="Calibri"/>
                <a:ea typeface="Calibri"/>
                <a:cs typeface="Calibri"/>
                <a:sym typeface="Calibri"/>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6" name="Google Shape;56;p26"/>
          <p:cNvSpPr txBox="1">
            <a:spLocks noGrp="1"/>
          </p:cNvSpPr>
          <p:nvPr>
            <p:ph type="subTitle" idx="1"/>
          </p:nvPr>
        </p:nvSpPr>
        <p:spPr>
          <a:xfrm>
            <a:off x="685800" y="3886200"/>
            <a:ext cx="3886200" cy="2209800"/>
          </a:xfrm>
          <a:prstGeom prst="rect">
            <a:avLst/>
          </a:prstGeom>
          <a:noFill/>
          <a:ln>
            <a:noFill/>
          </a:ln>
        </p:spPr>
        <p:txBody>
          <a:bodyPr spcFirstLastPara="1" wrap="square" lIns="91425" tIns="45700" rIns="91425" bIns="45700" anchor="t" anchorCtr="0">
            <a:normAutofit/>
          </a:bodyPr>
          <a:lstStyle>
            <a:lvl1pPr lvl="0" algn="ctr">
              <a:spcBef>
                <a:spcPts val="540"/>
              </a:spcBef>
              <a:spcAft>
                <a:spcPts val="0"/>
              </a:spcAft>
              <a:buClr>
                <a:srgbClr val="366092"/>
              </a:buClr>
              <a:buSzPts val="2700"/>
              <a:buNone/>
              <a:defRPr sz="2700">
                <a:solidFill>
                  <a:srgbClr val="366092"/>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57" name="Google Shape;57;p26"/>
          <p:cNvSpPr txBox="1">
            <a:spLocks noGrp="1"/>
          </p:cNvSpPr>
          <p:nvPr>
            <p:ph type="body" idx="2"/>
          </p:nvPr>
        </p:nvSpPr>
        <p:spPr>
          <a:xfrm>
            <a:off x="4800600" y="3886200"/>
            <a:ext cx="3962400" cy="2209800"/>
          </a:xfrm>
          <a:prstGeom prst="rect">
            <a:avLst/>
          </a:prstGeom>
          <a:noFill/>
          <a:ln>
            <a:noFill/>
          </a:ln>
        </p:spPr>
        <p:txBody>
          <a:bodyPr spcFirstLastPara="1" wrap="square" lIns="91425" tIns="45700" rIns="91425" bIns="45700" anchor="t" anchorCtr="0">
            <a:normAutofit/>
          </a:bodyPr>
          <a:lstStyle>
            <a:lvl1pPr marL="457200" lvl="0" indent="-228600" algn="ctr">
              <a:spcBef>
                <a:spcPts val="540"/>
              </a:spcBef>
              <a:spcAft>
                <a:spcPts val="0"/>
              </a:spcAft>
              <a:buClr>
                <a:srgbClr val="0070C0"/>
              </a:buClr>
              <a:buSzPts val="2700"/>
              <a:buNone/>
              <a:defRPr sz="2700">
                <a:solidFill>
                  <a:srgbClr val="0070C0"/>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8" name="Google Shape;58;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59" name="Google Shape;59;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200"/>
              <a:buFont typeface="Calibri"/>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60" name="Google Shape;6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1pPr>
            <a:lvl2pPr marL="0" lvl="1"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2pPr>
            <a:lvl3pPr marL="0" lvl="2"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3pPr>
            <a:lvl4pPr marL="0" lvl="3"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4pPr>
            <a:lvl5pPr marL="0" lvl="4"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5pPr>
            <a:lvl6pPr marL="0" lvl="5"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6pPr>
            <a:lvl7pPr marL="0" lvl="6"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7pPr>
            <a:lvl8pPr marL="0" lvl="7"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8pPr>
            <a:lvl9pPr marL="0" lvl="8" indent="0" algn="r">
              <a:lnSpc>
                <a:spcPct val="100000"/>
              </a:lnSpc>
              <a:spcBef>
                <a:spcPts val="0"/>
              </a:spcBef>
              <a:spcAft>
                <a:spcPts val="0"/>
              </a:spcAft>
              <a:buClr>
                <a:srgbClr val="898989"/>
              </a:buClr>
              <a:buSzPts val="1200"/>
              <a:buFont typeface="Calibri"/>
              <a:buNone/>
              <a:defRPr>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21"/>
          <p:cNvSpPr txBox="1">
            <a:spLocks noGrp="1"/>
          </p:cNvSpPr>
          <p:nvPr>
            <p:ph type="body" idx="1"/>
          </p:nvPr>
        </p:nvSpPr>
        <p:spPr>
          <a:xfrm>
            <a:off x="457200" y="1600200"/>
            <a:ext cx="8229600" cy="42672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
        <p:cNvGrpSpPr/>
        <p:nvPr/>
      </p:nvGrpSpPr>
      <p:grpSpPr>
        <a:xfrm>
          <a:off x="0" y="0"/>
          <a:ext cx="0" cy="0"/>
          <a:chOff x="0" y="0"/>
          <a:chExt cx="0" cy="0"/>
        </a:xfrm>
      </p:grpSpPr>
      <p:sp>
        <p:nvSpPr>
          <p:cNvPr id="36" name="Google Shape;36;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37" name="Google Shape;37;p24"/>
          <p:cNvSpPr txBox="1">
            <a:spLocks noGrp="1"/>
          </p:cNvSpPr>
          <p:nvPr>
            <p:ph type="body" idx="1"/>
          </p:nvPr>
        </p:nvSpPr>
        <p:spPr>
          <a:xfrm>
            <a:off x="457200" y="1600200"/>
            <a:ext cx="8229600" cy="42672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 name="Google Shape;3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9" name="Google Shape;3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0" name="Google Shape;4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txBox="1">
            <a:spLocks noGrp="1"/>
          </p:cNvSpPr>
          <p:nvPr>
            <p:ph type="ctrTitle"/>
          </p:nvPr>
        </p:nvSpPr>
        <p:spPr>
          <a:xfrm>
            <a:off x="533400" y="1187450"/>
            <a:ext cx="8077200" cy="1752600"/>
          </a:xfrm>
          <a:prstGeom prst="rect">
            <a:avLst/>
          </a:prstGeom>
          <a:noFill/>
          <a:ln>
            <a:noFill/>
          </a:ln>
        </p:spPr>
        <p:txBody>
          <a:bodyPr spcFirstLastPara="1" wrap="square" lIns="91425" tIns="45700" rIns="91425" bIns="45700" anchor="ctr" anchorCtr="0">
            <a:noAutofit/>
          </a:bodyPr>
          <a:lstStyle/>
          <a:p>
            <a:pPr marL="457200" lvl="0" indent="0" algn="ctr" rtl="0">
              <a:lnSpc>
                <a:spcPct val="150000"/>
              </a:lnSpc>
              <a:spcBef>
                <a:spcPts val="0"/>
              </a:spcBef>
              <a:spcAft>
                <a:spcPts val="0"/>
              </a:spcAft>
              <a:buNone/>
            </a:pPr>
            <a:r>
              <a:rPr lang="en-US" sz="3600"/>
              <a:t>NextGen IMS : AI-Driven Inventory System with Predictive Stock Analytics</a:t>
            </a:r>
            <a:endParaRPr sz="2800" b="1" i="0" u="none" strike="noStrike" cap="none">
              <a:solidFill>
                <a:srgbClr val="17365D"/>
              </a:solidFill>
              <a:latin typeface="Calibri"/>
              <a:ea typeface="Calibri"/>
              <a:cs typeface="Calibri"/>
              <a:sym typeface="Calibri"/>
            </a:endParaRPr>
          </a:p>
        </p:txBody>
      </p:sp>
      <p:sp>
        <p:nvSpPr>
          <p:cNvPr id="66" name="Google Shape;66;p1"/>
          <p:cNvSpPr txBox="1">
            <a:spLocks noGrp="1"/>
          </p:cNvSpPr>
          <p:nvPr>
            <p:ph type="subTitle" idx="1"/>
          </p:nvPr>
        </p:nvSpPr>
        <p:spPr>
          <a:xfrm>
            <a:off x="685800" y="3886200"/>
            <a:ext cx="3886200" cy="2209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000"/>
              <a:buNone/>
            </a:pPr>
            <a:r>
              <a:rPr lang="en-US" sz="2000" b="1">
                <a:solidFill>
                  <a:schemeClr val="dk1"/>
                </a:solidFill>
                <a:latin typeface="Times New Roman"/>
                <a:ea typeface="Times New Roman"/>
                <a:cs typeface="Times New Roman"/>
                <a:sym typeface="Times New Roman"/>
              </a:rPr>
              <a:t>MD. Rakibul Hassan</a:t>
            </a:r>
            <a:br>
              <a:rPr lang="en-US" sz="2000" b="1">
                <a:solidFill>
                  <a:schemeClr val="dk1"/>
                </a:solidFill>
                <a:latin typeface="Times New Roman"/>
                <a:ea typeface="Times New Roman"/>
                <a:cs typeface="Times New Roman"/>
                <a:sym typeface="Times New Roman"/>
              </a:rPr>
            </a:br>
            <a:r>
              <a:rPr lang="en-US" sz="2000" b="1">
                <a:solidFill>
                  <a:schemeClr val="dk1"/>
                </a:solidFill>
                <a:latin typeface="Times New Roman"/>
                <a:ea typeface="Times New Roman"/>
                <a:cs typeface="Times New Roman"/>
                <a:sym typeface="Times New Roman"/>
              </a:rPr>
              <a:t>ID: 191-15-2479</a:t>
            </a:r>
            <a:endParaRPr sz="2000" b="1">
              <a:solidFill>
                <a:schemeClr val="dk1"/>
              </a:solidFill>
              <a:latin typeface="Times New Roman"/>
              <a:ea typeface="Times New Roman"/>
              <a:cs typeface="Times New Roman"/>
              <a:sym typeface="Times New Roman"/>
            </a:endParaRPr>
          </a:p>
          <a:p>
            <a:pPr marL="0" lvl="0" indent="0" algn="ctr" rtl="0">
              <a:spcBef>
                <a:spcPts val="400"/>
              </a:spcBef>
              <a:spcAft>
                <a:spcPts val="0"/>
              </a:spcAft>
              <a:buClr>
                <a:schemeClr val="dk1"/>
              </a:buClr>
              <a:buSzPts val="2000"/>
              <a:buNone/>
            </a:pPr>
            <a:r>
              <a:rPr lang="en-US" sz="2000">
                <a:solidFill>
                  <a:schemeClr val="dk1"/>
                </a:solidFill>
                <a:latin typeface="Times New Roman"/>
                <a:ea typeface="Times New Roman"/>
                <a:cs typeface="Times New Roman"/>
                <a:sym typeface="Times New Roman"/>
              </a:rPr>
              <a:t>Department of CSE</a:t>
            </a:r>
            <a:endParaRPr sz="2000">
              <a:solidFill>
                <a:schemeClr val="dk1"/>
              </a:solidFill>
              <a:latin typeface="Times New Roman"/>
              <a:ea typeface="Times New Roman"/>
              <a:cs typeface="Times New Roman"/>
              <a:sym typeface="Times New Roman"/>
            </a:endParaRPr>
          </a:p>
          <a:p>
            <a:pPr marL="0" lvl="0" indent="0" algn="ctr" rtl="0">
              <a:spcBef>
                <a:spcPts val="400"/>
              </a:spcBef>
              <a:spcAft>
                <a:spcPts val="0"/>
              </a:spcAft>
              <a:buClr>
                <a:schemeClr val="dk1"/>
              </a:buClr>
              <a:buSzPts val="2000"/>
              <a:buNone/>
            </a:pPr>
            <a:r>
              <a:rPr lang="en-US" sz="2000">
                <a:solidFill>
                  <a:schemeClr val="dk1"/>
                </a:solidFill>
                <a:latin typeface="Times New Roman"/>
                <a:ea typeface="Times New Roman"/>
                <a:cs typeface="Times New Roman"/>
                <a:sym typeface="Times New Roman"/>
              </a:rPr>
              <a:t>Daffodil International University</a:t>
            </a:r>
            <a:endParaRPr sz="2000"/>
          </a:p>
          <a:p>
            <a:pPr marL="0" marR="0" lvl="0" indent="0" algn="ctr" rtl="0">
              <a:lnSpc>
                <a:spcPct val="100000"/>
              </a:lnSpc>
              <a:spcBef>
                <a:spcPts val="400"/>
              </a:spcBef>
              <a:spcAft>
                <a:spcPts val="0"/>
              </a:spcAft>
              <a:buClr>
                <a:srgbClr val="366092"/>
              </a:buClr>
              <a:buSzPts val="2000"/>
              <a:buFont typeface="Arial"/>
              <a:buNone/>
            </a:pPr>
            <a:endParaRPr sz="2000" b="0" i="0" u="none" strike="noStrike" cap="none">
              <a:solidFill>
                <a:srgbClr val="366092"/>
              </a:solidFill>
              <a:latin typeface="Calibri"/>
              <a:ea typeface="Calibri"/>
              <a:cs typeface="Calibri"/>
              <a:sym typeface="Calibri"/>
            </a:endParaRPr>
          </a:p>
        </p:txBody>
      </p:sp>
      <p:sp>
        <p:nvSpPr>
          <p:cNvPr id="67" name="Google Shape;67;p1"/>
          <p:cNvSpPr txBox="1">
            <a:spLocks noGrp="1"/>
          </p:cNvSpPr>
          <p:nvPr>
            <p:ph type="body" idx="2"/>
          </p:nvPr>
        </p:nvSpPr>
        <p:spPr>
          <a:xfrm>
            <a:off x="4800600" y="3886200"/>
            <a:ext cx="3962400" cy="2209800"/>
          </a:xfrm>
          <a:prstGeom prst="rect">
            <a:avLst/>
          </a:prstGeom>
          <a:noFill/>
          <a:ln>
            <a:noFill/>
          </a:ln>
        </p:spPr>
        <p:txBody>
          <a:bodyPr spcFirstLastPara="1" wrap="square" lIns="91425" tIns="45700" rIns="91425" bIns="45700" anchor="t" anchorCtr="0">
            <a:normAutofit fontScale="80000" lnSpcReduction="20000"/>
          </a:bodyPr>
          <a:lstStyle/>
          <a:p>
            <a:pPr marL="342900" lvl="0" indent="-342900" algn="ctr" rtl="0">
              <a:spcBef>
                <a:spcPts val="0"/>
              </a:spcBef>
              <a:spcAft>
                <a:spcPts val="0"/>
              </a:spcAft>
              <a:buClr>
                <a:schemeClr val="dk1"/>
              </a:buClr>
              <a:buSzPct val="100000"/>
              <a:buNone/>
            </a:pPr>
            <a:r>
              <a:rPr lang="en-US" sz="2200" b="1">
                <a:solidFill>
                  <a:schemeClr val="dk1"/>
                </a:solidFill>
                <a:latin typeface="Times New Roman"/>
                <a:ea typeface="Times New Roman"/>
                <a:cs typeface="Times New Roman"/>
                <a:sym typeface="Times New Roman"/>
              </a:rPr>
              <a:t>Project Supervisors</a:t>
            </a:r>
            <a:endParaRPr sz="2200" b="1">
              <a:solidFill>
                <a:schemeClr val="dk1"/>
              </a:solidFill>
              <a:latin typeface="Times New Roman"/>
              <a:ea typeface="Times New Roman"/>
              <a:cs typeface="Times New Roman"/>
              <a:sym typeface="Times New Roman"/>
            </a:endParaRPr>
          </a:p>
          <a:p>
            <a:pPr marL="342900" lvl="0" indent="-342900" algn="ctr" rtl="0">
              <a:spcBef>
                <a:spcPts val="319"/>
              </a:spcBef>
              <a:spcAft>
                <a:spcPts val="0"/>
              </a:spcAft>
              <a:buClr>
                <a:schemeClr val="dk1"/>
              </a:buClr>
              <a:buSzPct val="100000"/>
              <a:buNone/>
            </a:pPr>
            <a:r>
              <a:rPr lang="en-US" sz="2200" b="1">
                <a:solidFill>
                  <a:schemeClr val="dk1"/>
                </a:solidFill>
                <a:latin typeface="Times New Roman"/>
                <a:ea typeface="Times New Roman"/>
                <a:cs typeface="Times New Roman"/>
                <a:sym typeface="Times New Roman"/>
              </a:rPr>
              <a:t>Dr. Abdus Sattar</a:t>
            </a:r>
            <a:br>
              <a:rPr lang="en-US" sz="2200">
                <a:solidFill>
                  <a:schemeClr val="dk1"/>
                </a:solidFill>
                <a:latin typeface="Times New Roman"/>
                <a:ea typeface="Times New Roman"/>
                <a:cs typeface="Times New Roman"/>
                <a:sym typeface="Times New Roman"/>
              </a:rPr>
            </a:br>
            <a:r>
              <a:rPr lang="en-US" sz="2200">
                <a:solidFill>
                  <a:schemeClr val="dk1"/>
                </a:solidFill>
                <a:latin typeface="Times New Roman"/>
                <a:ea typeface="Times New Roman"/>
                <a:cs typeface="Times New Roman"/>
                <a:sym typeface="Times New Roman"/>
              </a:rPr>
              <a:t>Department of Computer Science &amp; Engineering</a:t>
            </a:r>
            <a:br>
              <a:rPr lang="en-US" sz="2200">
                <a:solidFill>
                  <a:schemeClr val="dk1"/>
                </a:solidFill>
                <a:latin typeface="Times New Roman"/>
                <a:ea typeface="Times New Roman"/>
                <a:cs typeface="Times New Roman"/>
                <a:sym typeface="Times New Roman"/>
              </a:rPr>
            </a:br>
            <a:endParaRPr sz="2200">
              <a:solidFill>
                <a:schemeClr val="dk1"/>
              </a:solidFill>
              <a:latin typeface="Times New Roman"/>
              <a:ea typeface="Times New Roman"/>
              <a:cs typeface="Times New Roman"/>
              <a:sym typeface="Times New Roman"/>
            </a:endParaRPr>
          </a:p>
          <a:p>
            <a:pPr marL="342900" lvl="0" indent="-342900" algn="ctr" rtl="0">
              <a:spcBef>
                <a:spcPts val="319"/>
              </a:spcBef>
              <a:spcAft>
                <a:spcPts val="0"/>
              </a:spcAft>
              <a:buClr>
                <a:schemeClr val="dk1"/>
              </a:buClr>
              <a:buSzPct val="100000"/>
              <a:buNone/>
            </a:pPr>
            <a:r>
              <a:rPr lang="en-US" sz="2200" b="1">
                <a:solidFill>
                  <a:schemeClr val="dk1"/>
                </a:solidFill>
                <a:latin typeface="Times New Roman"/>
                <a:ea typeface="Times New Roman"/>
                <a:cs typeface="Times New Roman"/>
                <a:sym typeface="Times New Roman"/>
              </a:rPr>
              <a:t>Project Co-Supervisors</a:t>
            </a:r>
            <a:endParaRPr sz="2200" b="1">
              <a:solidFill>
                <a:schemeClr val="dk1"/>
              </a:solidFill>
              <a:latin typeface="Times New Roman"/>
              <a:ea typeface="Times New Roman"/>
              <a:cs typeface="Times New Roman"/>
              <a:sym typeface="Times New Roman"/>
            </a:endParaRPr>
          </a:p>
          <a:p>
            <a:pPr marL="342900" lvl="0" indent="-342900" algn="ctr" rtl="0">
              <a:spcBef>
                <a:spcPts val="319"/>
              </a:spcBef>
              <a:spcAft>
                <a:spcPts val="0"/>
              </a:spcAft>
              <a:buClr>
                <a:schemeClr val="dk1"/>
              </a:buClr>
              <a:buSzPct val="100000"/>
              <a:buNone/>
            </a:pPr>
            <a:r>
              <a:rPr lang="en-US" sz="2200" b="1">
                <a:solidFill>
                  <a:schemeClr val="dk1"/>
                </a:solidFill>
                <a:latin typeface="Times New Roman"/>
                <a:ea typeface="Times New Roman"/>
                <a:cs typeface="Times New Roman"/>
                <a:sym typeface="Times New Roman"/>
              </a:rPr>
              <a:t>Mr. Mohammad Jahangir Alam</a:t>
            </a:r>
            <a:br>
              <a:rPr lang="en-US" sz="2200">
                <a:solidFill>
                  <a:schemeClr val="dk1"/>
                </a:solidFill>
                <a:latin typeface="Times New Roman"/>
                <a:ea typeface="Times New Roman"/>
                <a:cs typeface="Times New Roman"/>
                <a:sym typeface="Times New Roman"/>
              </a:rPr>
            </a:br>
            <a:r>
              <a:rPr lang="en-US" sz="2200">
                <a:solidFill>
                  <a:schemeClr val="dk1"/>
                </a:solidFill>
                <a:latin typeface="Times New Roman"/>
                <a:ea typeface="Times New Roman"/>
                <a:cs typeface="Times New Roman"/>
                <a:sym typeface="Times New Roman"/>
              </a:rPr>
              <a:t>Department of Computer Science &amp; Engineering</a:t>
            </a:r>
            <a:endParaRPr sz="2200" b="1">
              <a:solidFill>
                <a:schemeClr val="dk1"/>
              </a:solidFill>
              <a:latin typeface="Times New Roman"/>
              <a:ea typeface="Times New Roman"/>
              <a:cs typeface="Times New Roman"/>
              <a:sym typeface="Times New Roman"/>
            </a:endParaRPr>
          </a:p>
          <a:p>
            <a:pPr marL="342900" marR="0" lvl="0" indent="-342900" algn="ctr" rtl="0">
              <a:lnSpc>
                <a:spcPct val="100000"/>
              </a:lnSpc>
              <a:spcBef>
                <a:spcPts val="391"/>
              </a:spcBef>
              <a:spcAft>
                <a:spcPts val="0"/>
              </a:spcAft>
              <a:buClr>
                <a:srgbClr val="0070C0"/>
              </a:buClr>
              <a:buSzPct val="100000"/>
              <a:buFont typeface="Arial"/>
              <a:buNone/>
            </a:pPr>
            <a:endParaRPr sz="2700" b="0" i="0" u="none" strike="noStrike" cap="none">
              <a:solidFill>
                <a:srgbClr val="0070C0"/>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Times New Roman"/>
              <a:buNone/>
            </a:pPr>
            <a:r>
              <a:rPr lang="en-US" sz="4400" b="1" i="0" u="none" strike="noStrike" cap="none" dirty="0">
                <a:solidFill>
                  <a:srgbClr val="366092"/>
                </a:solidFill>
                <a:latin typeface="Times New Roman"/>
                <a:ea typeface="Times New Roman"/>
                <a:cs typeface="Times New Roman"/>
                <a:sym typeface="Times New Roman"/>
              </a:rPr>
              <a:t>Outline</a:t>
            </a:r>
            <a:endParaRPr dirty="0"/>
          </a:p>
        </p:txBody>
      </p:sp>
      <p:sp>
        <p:nvSpPr>
          <p:cNvPr id="73" name="Google Shape;73;p2"/>
          <p:cNvSpPr txBox="1">
            <a:spLocks noGrp="1"/>
          </p:cNvSpPr>
          <p:nvPr>
            <p:ph type="body" idx="1"/>
          </p:nvPr>
        </p:nvSpPr>
        <p:spPr>
          <a:xfrm>
            <a:off x="457200" y="1295400"/>
            <a:ext cx="8229600" cy="4495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1. Introduction</a:t>
            </a:r>
            <a:br>
              <a:rPr lang="en-US" sz="2000" b="1" dirty="0">
                <a:solidFill>
                  <a:srgbClr val="376092"/>
                </a:solidFill>
                <a:latin typeface="Times New Roman"/>
                <a:ea typeface="Times New Roman"/>
                <a:cs typeface="Times New Roman"/>
                <a:sym typeface="Times New Roman"/>
              </a:rPr>
            </a:br>
            <a:r>
              <a:rPr lang="en-US" sz="2000" b="1" dirty="0">
                <a:solidFill>
                  <a:srgbClr val="376092"/>
                </a:solidFill>
                <a:latin typeface="Times New Roman"/>
                <a:ea typeface="Times New Roman"/>
                <a:cs typeface="Times New Roman"/>
                <a:sym typeface="Times New Roman"/>
              </a:rPr>
              <a:t>2. Objective</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3. Motivation</a:t>
            </a:r>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cs typeface="Times New Roman"/>
                <a:sym typeface="Times New Roman"/>
              </a:rPr>
              <a:t>4. Expected Outcomes</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4. Requirement Analysis</a:t>
            </a:r>
            <a:endParaRPr dirty="0"/>
          </a:p>
          <a:p>
            <a:pPr marL="0" lvl="0" indent="0" algn="l" rtl="0">
              <a:spcBef>
                <a:spcPts val="400"/>
              </a:spcBef>
              <a:spcAft>
                <a:spcPts val="0"/>
              </a:spcAft>
              <a:buClr>
                <a:srgbClr val="376092"/>
              </a:buClr>
              <a:buSzPts val="2000"/>
              <a:buNone/>
            </a:pPr>
            <a:r>
              <a:rPr lang="en-US" sz="2000" b="1" dirty="0">
                <a:solidFill>
                  <a:srgbClr val="376092"/>
                </a:solidFill>
                <a:latin typeface="Times New Roman"/>
                <a:ea typeface="Times New Roman"/>
                <a:cs typeface="Times New Roman"/>
                <a:sym typeface="Times New Roman"/>
              </a:rPr>
              <a:t>5. Technology</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6. System Use Case Diagram</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7. ER Diagram</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8. BPM Diagram</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9. Explaining with Project Screenshots.</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10. Future Scope</a:t>
            </a:r>
            <a:endParaRPr dirty="0"/>
          </a:p>
          <a:p>
            <a:pPr marL="0" lvl="0" indent="0" algn="l" rtl="0">
              <a:spcBef>
                <a:spcPts val="400"/>
              </a:spcBef>
              <a:spcAft>
                <a:spcPts val="0"/>
              </a:spcAft>
              <a:buClr>
                <a:srgbClr val="376092"/>
              </a:buClr>
              <a:buSzPts val="2000"/>
              <a:buFont typeface="Arial"/>
              <a:buNone/>
            </a:pPr>
            <a:r>
              <a:rPr lang="en-US" sz="2000" b="1" dirty="0">
                <a:solidFill>
                  <a:srgbClr val="376092"/>
                </a:solidFill>
                <a:latin typeface="Times New Roman"/>
                <a:ea typeface="Times New Roman"/>
                <a:cs typeface="Times New Roman"/>
                <a:sym typeface="Times New Roman"/>
              </a:rPr>
              <a:t>11. Conclusion</a:t>
            </a:r>
            <a:endParaRPr dirty="0"/>
          </a:p>
        </p:txBody>
      </p:sp>
      <p:sp>
        <p:nvSpPr>
          <p:cNvPr id="74" name="Google Shape;7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2</a:t>
            </a:fld>
            <a:endParaRPr sz="1200">
              <a:solidFill>
                <a:srgbClr val="89898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3"/>
          <p:cNvSpPr txBox="1">
            <a:spLocks noGrp="1"/>
          </p:cNvSpPr>
          <p:nvPr>
            <p:ph type="title"/>
          </p:nvPr>
        </p:nvSpPr>
        <p:spPr>
          <a:xfrm>
            <a:off x="457200" y="225425"/>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Calibri"/>
              <a:buNone/>
            </a:pPr>
            <a:r>
              <a:rPr lang="en-US" sz="4400" b="1" i="0" u="none" strike="noStrike" cap="none">
                <a:solidFill>
                  <a:srgbClr val="366092"/>
                </a:solidFill>
                <a:latin typeface="Calibri"/>
                <a:ea typeface="Calibri"/>
                <a:cs typeface="Calibri"/>
                <a:sym typeface="Calibri"/>
              </a:rPr>
              <a:t>Objectives</a:t>
            </a:r>
            <a:endParaRPr/>
          </a:p>
        </p:txBody>
      </p:sp>
      <p:sp>
        <p:nvSpPr>
          <p:cNvPr id="80" name="Google Shape;80;p3"/>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150000"/>
              </a:lnSpc>
              <a:spcBef>
                <a:spcPts val="0"/>
              </a:spcBef>
              <a:spcAft>
                <a:spcPts val="0"/>
              </a:spcAft>
              <a:buClr>
                <a:srgbClr val="0070C0"/>
              </a:buClr>
              <a:buSzPts val="2200"/>
              <a:buFont typeface="Noto Sans Symbols"/>
              <a:buChar char="❖"/>
            </a:pPr>
            <a:r>
              <a:rPr lang="en-US" sz="2200" b="0" i="0" u="none" strike="noStrike" cap="none" dirty="0">
                <a:solidFill>
                  <a:srgbClr val="0070C0"/>
                </a:solidFill>
                <a:latin typeface="Times New Roman"/>
                <a:ea typeface="Times New Roman"/>
                <a:cs typeface="Times New Roman"/>
                <a:sym typeface="Times New Roman"/>
              </a:rPr>
              <a:t>To develop an intelligent Inventory System.</a:t>
            </a:r>
            <a:endParaRPr dirty="0"/>
          </a:p>
          <a:p>
            <a:pPr marL="342900" marR="0" lvl="0" indent="-342900" algn="just" rtl="0">
              <a:lnSpc>
                <a:spcPct val="150000"/>
              </a:lnSpc>
              <a:spcBef>
                <a:spcPts val="0"/>
              </a:spcBef>
              <a:spcAft>
                <a:spcPts val="0"/>
              </a:spcAft>
              <a:buClr>
                <a:srgbClr val="0070C0"/>
              </a:buClr>
              <a:buSzPts val="2200"/>
              <a:buFont typeface="Noto Sans Symbols"/>
              <a:buChar char="❖"/>
            </a:pPr>
            <a:r>
              <a:rPr lang="en-US" sz="2200" b="0" i="0" u="none" strike="noStrike" cap="none" dirty="0">
                <a:solidFill>
                  <a:srgbClr val="0070C0"/>
                </a:solidFill>
                <a:latin typeface="Times New Roman"/>
                <a:ea typeface="Times New Roman"/>
                <a:cs typeface="Times New Roman"/>
                <a:sym typeface="Times New Roman"/>
              </a:rPr>
              <a:t>To integrate AI-based predictive suggestions and analytics.</a:t>
            </a:r>
            <a:endParaRPr sz="2200" b="0" i="0" u="none" strike="noStrike" cap="none" dirty="0">
              <a:solidFill>
                <a:srgbClr val="0070C0"/>
              </a:solidFill>
              <a:latin typeface="Calibri"/>
              <a:ea typeface="Calibri"/>
              <a:cs typeface="Calibri"/>
              <a:sym typeface="Calibri"/>
            </a:endParaRPr>
          </a:p>
          <a:p>
            <a:pPr marL="342900" marR="0" lvl="0" indent="-342900" algn="just" rtl="0">
              <a:lnSpc>
                <a:spcPct val="150000"/>
              </a:lnSpc>
              <a:spcBef>
                <a:spcPts val="0"/>
              </a:spcBef>
              <a:spcAft>
                <a:spcPts val="0"/>
              </a:spcAft>
              <a:buClr>
                <a:srgbClr val="0070C0"/>
              </a:buClr>
              <a:buSzPts val="2200"/>
              <a:buFont typeface="Noto Sans Symbols"/>
              <a:buChar char="❖"/>
            </a:pPr>
            <a:r>
              <a:rPr lang="en-US" sz="2200" b="0" i="0" u="none" strike="noStrike" cap="none" dirty="0">
                <a:solidFill>
                  <a:srgbClr val="0070C0"/>
                </a:solidFill>
                <a:latin typeface="Times New Roman"/>
                <a:ea typeface="Times New Roman"/>
                <a:cs typeface="Times New Roman"/>
                <a:sym typeface="Times New Roman"/>
              </a:rPr>
              <a:t>To reduce human error and operational inefficiency.</a:t>
            </a:r>
            <a:endParaRPr sz="2200" b="0" i="0" u="none" strike="noStrike" cap="none" dirty="0">
              <a:solidFill>
                <a:srgbClr val="0070C0"/>
              </a:solidFill>
              <a:latin typeface="Calibri"/>
              <a:ea typeface="Calibri"/>
              <a:cs typeface="Calibri"/>
              <a:sym typeface="Calibri"/>
            </a:endParaRPr>
          </a:p>
          <a:p>
            <a:pPr marL="342900" marR="0" lvl="0" indent="-342900" algn="just" rtl="0">
              <a:lnSpc>
                <a:spcPct val="150000"/>
              </a:lnSpc>
              <a:spcBef>
                <a:spcPts val="0"/>
              </a:spcBef>
              <a:spcAft>
                <a:spcPts val="0"/>
              </a:spcAft>
              <a:buClr>
                <a:srgbClr val="0070C0"/>
              </a:buClr>
              <a:buSzPts val="2200"/>
              <a:buFont typeface="Noto Sans Symbols"/>
              <a:buChar char="❖"/>
            </a:pPr>
            <a:r>
              <a:rPr lang="en-US" sz="2200" dirty="0">
                <a:solidFill>
                  <a:srgbClr val="0070C0"/>
                </a:solidFill>
                <a:latin typeface="Times New Roman"/>
                <a:ea typeface="Times New Roman"/>
                <a:cs typeface="Times New Roman"/>
                <a:sym typeface="Times New Roman"/>
              </a:rPr>
              <a:t>To provide a modern, responsive, and user-friendly dashboard</a:t>
            </a:r>
            <a:r>
              <a:rPr lang="en-US" sz="2200" b="0" i="0" u="none" strike="noStrike" cap="none" dirty="0">
                <a:solidFill>
                  <a:srgbClr val="0070C0"/>
                </a:solidFill>
                <a:latin typeface="Times New Roman"/>
                <a:ea typeface="Times New Roman"/>
                <a:cs typeface="Times New Roman"/>
                <a:sym typeface="Times New Roman"/>
              </a:rPr>
              <a:t>.</a:t>
            </a:r>
            <a:endParaRPr sz="2200" b="0" i="0" u="none" strike="noStrike" cap="none" dirty="0">
              <a:solidFill>
                <a:srgbClr val="0070C0"/>
              </a:solidFill>
              <a:latin typeface="Calibri"/>
              <a:ea typeface="Calibri"/>
              <a:cs typeface="Calibri"/>
              <a:sym typeface="Calibri"/>
            </a:endParaRPr>
          </a:p>
          <a:p>
            <a:pPr marL="342900" marR="0" lvl="0" indent="-342900" algn="just" rtl="0">
              <a:lnSpc>
                <a:spcPct val="150000"/>
              </a:lnSpc>
              <a:spcBef>
                <a:spcPts val="0"/>
              </a:spcBef>
              <a:spcAft>
                <a:spcPts val="0"/>
              </a:spcAft>
              <a:buClr>
                <a:srgbClr val="0070C0"/>
              </a:buClr>
              <a:buSzPts val="2200"/>
              <a:buFont typeface="Noto Sans Symbols"/>
              <a:buChar char="❖"/>
            </a:pPr>
            <a:r>
              <a:rPr lang="en-US" sz="2200" b="0" i="0" u="none" strike="noStrike" cap="none" dirty="0">
                <a:solidFill>
                  <a:srgbClr val="0070C0"/>
                </a:solidFill>
                <a:latin typeface="Times New Roman"/>
                <a:ea typeface="Times New Roman"/>
                <a:cs typeface="Times New Roman"/>
                <a:sym typeface="Times New Roman"/>
              </a:rPr>
              <a:t>To support data-driven decision making.</a:t>
            </a:r>
            <a:endParaRPr dirty="0"/>
          </a:p>
          <a:p>
            <a:pPr marL="342900" marR="0" lvl="0" indent="-342900" algn="just" rtl="0">
              <a:lnSpc>
                <a:spcPct val="150000"/>
              </a:lnSpc>
              <a:spcBef>
                <a:spcPts val="0"/>
              </a:spcBef>
              <a:spcAft>
                <a:spcPts val="0"/>
              </a:spcAft>
              <a:buClr>
                <a:srgbClr val="0070C0"/>
              </a:buClr>
              <a:buSzPts val="2200"/>
              <a:buFont typeface="Noto Sans Symbols"/>
              <a:buChar char="❖"/>
            </a:pPr>
            <a:r>
              <a:rPr lang="en-US" sz="2200" b="0" i="0" u="none" strike="noStrike" cap="none" dirty="0">
                <a:solidFill>
                  <a:srgbClr val="0070C0"/>
                </a:solidFill>
                <a:latin typeface="Times New Roman"/>
                <a:ea typeface="Times New Roman"/>
                <a:cs typeface="Times New Roman"/>
                <a:sym typeface="Times New Roman"/>
              </a:rPr>
              <a:t>To offer a scalable solution.</a:t>
            </a:r>
            <a:endParaRPr sz="3200" b="0" i="0" u="none" strike="noStrike" cap="none" dirty="0">
              <a:solidFill>
                <a:srgbClr val="0070C0"/>
              </a:solidFill>
              <a:latin typeface="Calibri"/>
              <a:ea typeface="Calibri"/>
              <a:cs typeface="Calibri"/>
              <a:sym typeface="Calibri"/>
            </a:endParaRPr>
          </a:p>
        </p:txBody>
      </p:sp>
      <p:sp>
        <p:nvSpPr>
          <p:cNvPr id="81" name="Google Shape;81;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3</a:t>
            </a:fld>
            <a:endParaRPr sz="1200">
              <a:solidFill>
                <a:srgbClr val="89898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366092"/>
              </a:buClr>
              <a:buSzPts val="4400"/>
              <a:buFont typeface="Times New Roman"/>
              <a:buNone/>
            </a:pPr>
            <a:r>
              <a:rPr lang="en-US">
                <a:latin typeface="Times New Roman"/>
                <a:ea typeface="Times New Roman"/>
                <a:cs typeface="Times New Roman"/>
                <a:sym typeface="Times New Roman"/>
              </a:rPr>
              <a:t>Motivation</a:t>
            </a:r>
            <a:endParaRPr sz="4400" b="1" i="0" u="none" strike="noStrike" cap="none">
              <a:solidFill>
                <a:srgbClr val="366092"/>
              </a:solidFill>
              <a:latin typeface="Times New Roman"/>
              <a:ea typeface="Times New Roman"/>
              <a:cs typeface="Times New Roman"/>
              <a:sym typeface="Times New Roman"/>
            </a:endParaRPr>
          </a:p>
        </p:txBody>
      </p:sp>
      <p:sp>
        <p:nvSpPr>
          <p:cNvPr id="87" name="Google Shape;87;p4"/>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rmAutofit/>
          </a:bodyPr>
          <a:lstStyle/>
          <a:p>
            <a:pPr marL="0" marR="0" lvl="0" indent="0" algn="just" rtl="0">
              <a:lnSpc>
                <a:spcPct val="150000"/>
              </a:lnSpc>
              <a:spcBef>
                <a:spcPts val="0"/>
              </a:spcBef>
              <a:spcAft>
                <a:spcPts val="0"/>
              </a:spcAft>
              <a:buClr>
                <a:schemeClr val="accent1"/>
              </a:buClr>
              <a:buSzPts val="2000"/>
              <a:buFont typeface="Arial"/>
              <a:buNone/>
            </a:pPr>
            <a:r>
              <a:rPr lang="en-US" sz="2000" b="0" i="0" strike="noStrike" cap="none" dirty="0">
                <a:solidFill>
                  <a:schemeClr val="accent1"/>
                </a:solidFill>
                <a:latin typeface="Times New Roman"/>
                <a:ea typeface="Times New Roman"/>
                <a:cs typeface="Times New Roman"/>
                <a:sym typeface="Times New Roman"/>
              </a:rPr>
              <a:t>The motivation for this project is to remove the complexity from traditional inventory management and introduce an intelligent predictive system. Our goal is to minimize operational delays, reduce financial loss from overstock or shortages, and improve overall business performance using artificial intelligence. With centralized data and AI-driven analytics, this system empowers decision-makers to manage inventory more confidently and efficiently.</a:t>
            </a:r>
            <a:endParaRPr dirty="0"/>
          </a:p>
        </p:txBody>
      </p:sp>
      <p:sp>
        <p:nvSpPr>
          <p:cNvPr id="88" name="Google Shape;8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4</a:t>
            </a:fld>
            <a:endParaRPr sz="1200">
              <a:solidFill>
                <a:srgbClr val="89898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046D958E-B8C4-5D19-D8F3-9AC008A2E76A}"/>
            </a:ext>
          </a:extLst>
        </p:cNvPr>
        <p:cNvGrpSpPr/>
        <p:nvPr/>
      </p:nvGrpSpPr>
      <p:grpSpPr>
        <a:xfrm>
          <a:off x="0" y="0"/>
          <a:ext cx="0" cy="0"/>
          <a:chOff x="0" y="0"/>
          <a:chExt cx="0" cy="0"/>
        </a:xfrm>
      </p:grpSpPr>
      <p:sp>
        <p:nvSpPr>
          <p:cNvPr id="79" name="Google Shape;79;p3">
            <a:extLst>
              <a:ext uri="{FF2B5EF4-FFF2-40B4-BE49-F238E27FC236}">
                <a16:creationId xmlns:a16="http://schemas.microsoft.com/office/drawing/2014/main" id="{7167F738-2536-E575-564A-85A9038CEAAD}"/>
              </a:ext>
            </a:extLst>
          </p:cNvPr>
          <p:cNvSpPr txBox="1">
            <a:spLocks noGrp="1"/>
          </p:cNvSpPr>
          <p:nvPr>
            <p:ph type="title"/>
          </p:nvPr>
        </p:nvSpPr>
        <p:spPr>
          <a:xfrm>
            <a:off x="457200" y="225425"/>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Calibri"/>
              <a:buNone/>
            </a:pPr>
            <a:r>
              <a:rPr lang="en-US" sz="4400" b="1" i="0" u="none" strike="noStrike" cap="none" dirty="0">
                <a:solidFill>
                  <a:srgbClr val="366092"/>
                </a:solidFill>
                <a:latin typeface="Calibri"/>
                <a:ea typeface="Calibri"/>
                <a:cs typeface="Calibri"/>
                <a:sym typeface="Calibri"/>
              </a:rPr>
              <a:t>Expected Outcomes</a:t>
            </a:r>
            <a:endParaRPr dirty="0"/>
          </a:p>
        </p:txBody>
      </p:sp>
      <p:sp>
        <p:nvSpPr>
          <p:cNvPr id="80" name="Google Shape;80;p3">
            <a:extLst>
              <a:ext uri="{FF2B5EF4-FFF2-40B4-BE49-F238E27FC236}">
                <a16:creationId xmlns:a16="http://schemas.microsoft.com/office/drawing/2014/main" id="{EF3777B3-8EC5-C476-4D87-D142E39C32AB}"/>
              </a:ext>
            </a:extLst>
          </p:cNvPr>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p>
            <a:pPr marL="342900" lvl="0" indent="-342900" algn="just">
              <a:lnSpc>
                <a:spcPct val="150000"/>
              </a:lnSpc>
              <a:spcBef>
                <a:spcPts val="0"/>
              </a:spcBef>
              <a:buClr>
                <a:srgbClr val="0070C0"/>
              </a:buClr>
              <a:buSzPts val="2200"/>
              <a:buFont typeface="Noto Sans Symbols"/>
              <a:buChar char="❖"/>
            </a:pPr>
            <a:r>
              <a:rPr lang="en-US" sz="2200" dirty="0">
                <a:latin typeface="Times New Roman" panose="02020603050405020304" pitchFamily="18" charset="0"/>
                <a:cs typeface="Times New Roman" panose="02020603050405020304" pitchFamily="18" charset="0"/>
              </a:rPr>
              <a:t>Efficient</a:t>
            </a: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Stock Monitoring </a:t>
            </a:r>
          </a:p>
          <a:p>
            <a:pPr marL="342900" lvl="0" indent="-342900" algn="just">
              <a:lnSpc>
                <a:spcPct val="150000"/>
              </a:lnSpc>
              <a:spcBef>
                <a:spcPts val="0"/>
              </a:spcBef>
              <a:buClr>
                <a:srgbClr val="0070C0"/>
              </a:buClr>
              <a:buSzPts val="2200"/>
              <a:buFont typeface="Noto Sans Symbols"/>
              <a:buChar char="❖"/>
            </a:pPr>
            <a:r>
              <a:rPr lang="en-US" sz="2200" dirty="0">
                <a:latin typeface="Times New Roman" panose="02020603050405020304" pitchFamily="18" charset="0"/>
                <a:cs typeface="Times New Roman" panose="02020603050405020304" pitchFamily="18" charset="0"/>
              </a:rPr>
              <a:t>Streamlined Purchase Order Management </a:t>
            </a:r>
          </a:p>
          <a:p>
            <a:pPr marL="342900" lvl="0" indent="-342900" algn="just">
              <a:lnSpc>
                <a:spcPct val="150000"/>
              </a:lnSpc>
              <a:spcBef>
                <a:spcPts val="0"/>
              </a:spcBef>
              <a:buClr>
                <a:srgbClr val="0070C0"/>
              </a:buClr>
              <a:buSzPts val="2200"/>
              <a:buFont typeface="Noto Sans Symbols"/>
              <a:buChar char="❖"/>
            </a:pPr>
            <a:r>
              <a:rPr lang="en-US" sz="2200" dirty="0">
                <a:latin typeface="Times New Roman" panose="02020603050405020304" pitchFamily="18" charset="0"/>
                <a:cs typeface="Times New Roman" panose="02020603050405020304" pitchFamily="18" charset="0"/>
              </a:rPr>
              <a:t>Enhanced Supplier, Category &amp; Product Management </a:t>
            </a:r>
          </a:p>
          <a:p>
            <a:pPr marL="342900" lvl="0" indent="-342900" algn="just">
              <a:lnSpc>
                <a:spcPct val="150000"/>
              </a:lnSpc>
              <a:spcBef>
                <a:spcPts val="0"/>
              </a:spcBef>
              <a:buClr>
                <a:srgbClr val="0070C0"/>
              </a:buClr>
              <a:buSzPts val="2200"/>
              <a:buFont typeface="Noto Sans Symbols"/>
              <a:buChar char="❖"/>
            </a:pPr>
            <a:r>
              <a:rPr lang="en-US" sz="2200" dirty="0">
                <a:latin typeface="Times New Roman" panose="02020603050405020304" pitchFamily="18" charset="0"/>
                <a:cs typeface="Times New Roman" panose="02020603050405020304" pitchFamily="18" charset="0"/>
              </a:rPr>
              <a:t>AI-Powered Inventory Insights </a:t>
            </a:r>
          </a:p>
          <a:p>
            <a:pPr marL="342900" lvl="0" indent="-342900" algn="just">
              <a:lnSpc>
                <a:spcPct val="150000"/>
              </a:lnSpc>
              <a:spcBef>
                <a:spcPts val="0"/>
              </a:spcBef>
              <a:buClr>
                <a:srgbClr val="0070C0"/>
              </a:buClr>
              <a:buSzPts val="2200"/>
              <a:buFont typeface="Noto Sans Symbols"/>
              <a:buChar char="❖"/>
            </a:pPr>
            <a:r>
              <a:rPr lang="en-US" sz="2200" dirty="0">
                <a:latin typeface="Times New Roman" panose="02020603050405020304" pitchFamily="18" charset="0"/>
                <a:cs typeface="Times New Roman" panose="02020603050405020304" pitchFamily="18" charset="0"/>
              </a:rPr>
              <a:t>Accurate Transaction History </a:t>
            </a:r>
          </a:p>
          <a:p>
            <a:pPr marL="342900" lvl="0" indent="-342900" algn="just">
              <a:lnSpc>
                <a:spcPct val="150000"/>
              </a:lnSpc>
              <a:spcBef>
                <a:spcPts val="0"/>
              </a:spcBef>
              <a:buClr>
                <a:srgbClr val="0070C0"/>
              </a:buClr>
              <a:buSzPts val="2200"/>
              <a:buFont typeface="Noto Sans Symbols"/>
              <a:buChar char="❖"/>
            </a:pPr>
            <a:r>
              <a:rPr lang="en-US" sz="2200" dirty="0">
                <a:latin typeface="Times New Roman" panose="02020603050405020304" pitchFamily="18" charset="0"/>
                <a:cs typeface="Times New Roman" panose="02020603050405020304" pitchFamily="18" charset="0"/>
              </a:rPr>
              <a:t>Increased Organizational Productivity </a:t>
            </a:r>
            <a:endParaRPr sz="2200" i="0" u="none" strike="noStrike" cap="none" dirty="0">
              <a:solidFill>
                <a:srgbClr val="0070C0"/>
              </a:solidFill>
              <a:latin typeface="Times New Roman" panose="02020603050405020304" pitchFamily="18" charset="0"/>
              <a:cs typeface="Times New Roman" panose="02020603050405020304" pitchFamily="18" charset="0"/>
              <a:sym typeface="Calibri"/>
            </a:endParaRPr>
          </a:p>
        </p:txBody>
      </p:sp>
      <p:sp>
        <p:nvSpPr>
          <p:cNvPr id="81" name="Google Shape;81;p3">
            <a:extLst>
              <a:ext uri="{FF2B5EF4-FFF2-40B4-BE49-F238E27FC236}">
                <a16:creationId xmlns:a16="http://schemas.microsoft.com/office/drawing/2014/main" id="{4AA42425-5C84-D969-13AD-C16C0A9AF646}"/>
              </a:ext>
            </a:extLst>
          </p:cNvPr>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5</a:t>
            </a:fld>
            <a:endParaRPr sz="1200">
              <a:solidFill>
                <a:srgbClr val="898989"/>
              </a:solidFill>
            </a:endParaRPr>
          </a:p>
        </p:txBody>
      </p:sp>
    </p:spTree>
    <p:extLst>
      <p:ext uri="{BB962C8B-B14F-4D97-AF65-F5344CB8AC3E}">
        <p14:creationId xmlns:p14="http://schemas.microsoft.com/office/powerpoint/2010/main" val="88739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Calibri"/>
              <a:buNone/>
            </a:pPr>
            <a:r>
              <a:rPr lang="en-US" sz="4400" b="1" i="0" u="none" strike="noStrike" cap="none">
                <a:solidFill>
                  <a:srgbClr val="366092"/>
                </a:solidFill>
                <a:latin typeface="Calibri"/>
                <a:ea typeface="Calibri"/>
                <a:cs typeface="Calibri"/>
                <a:sym typeface="Calibri"/>
              </a:rPr>
              <a:t> </a:t>
            </a:r>
            <a:r>
              <a:rPr lang="en-US" sz="4400" b="1" i="0" u="none" strike="noStrike" cap="none">
                <a:solidFill>
                  <a:srgbClr val="366092"/>
                </a:solidFill>
                <a:latin typeface="Times New Roman"/>
                <a:ea typeface="Times New Roman"/>
                <a:cs typeface="Times New Roman"/>
                <a:sym typeface="Times New Roman"/>
              </a:rPr>
              <a:t>Requirement Analysis</a:t>
            </a:r>
            <a:endParaRPr/>
          </a:p>
        </p:txBody>
      </p:sp>
      <p:sp>
        <p:nvSpPr>
          <p:cNvPr id="94" name="Google Shape;94;p5"/>
          <p:cNvSpPr txBox="1">
            <a:spLocks noGrp="1"/>
          </p:cNvSpPr>
          <p:nvPr>
            <p:ph type="body" idx="1"/>
          </p:nvPr>
        </p:nvSpPr>
        <p:spPr>
          <a:xfrm>
            <a:off x="457200" y="1219200"/>
            <a:ext cx="8229600" cy="4495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50000"/>
              </a:lnSpc>
              <a:spcBef>
                <a:spcPts val="0"/>
              </a:spcBef>
              <a:spcAft>
                <a:spcPts val="0"/>
              </a:spcAft>
              <a:buClr>
                <a:srgbClr val="366092"/>
              </a:buClr>
              <a:buSzPts val="1600"/>
              <a:buFont typeface="Noto Sans Symbols"/>
              <a:buChar char="⮚"/>
            </a:pPr>
            <a:r>
              <a:rPr lang="en-US" sz="1600" b="1" i="0" u="none" strike="noStrike" cap="none">
                <a:solidFill>
                  <a:srgbClr val="366092"/>
                </a:solidFill>
                <a:latin typeface="Times New Roman"/>
                <a:ea typeface="Times New Roman"/>
                <a:cs typeface="Times New Roman"/>
                <a:sym typeface="Times New Roman"/>
              </a:rPr>
              <a:t>User Login</a:t>
            </a:r>
            <a:r>
              <a:rPr lang="en-US" sz="1600" b="0" i="0" u="none" strike="noStrike" cap="none">
                <a:solidFill>
                  <a:srgbClr val="366092"/>
                </a:solidFill>
                <a:latin typeface="Times New Roman"/>
                <a:ea typeface="Times New Roman"/>
                <a:cs typeface="Times New Roman"/>
                <a:sym typeface="Times New Roman"/>
              </a:rPr>
              <a:t>: Secure authentications for admins, managers, and staff members.</a:t>
            </a:r>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a:latin typeface="Times New Roman"/>
                <a:ea typeface="Times New Roman"/>
                <a:cs typeface="Times New Roman"/>
                <a:sym typeface="Times New Roman"/>
              </a:rPr>
              <a:t>Dashboard</a:t>
            </a:r>
            <a:r>
              <a:rPr lang="en-US" sz="1600">
                <a:latin typeface="Times New Roman"/>
                <a:ea typeface="Times New Roman"/>
                <a:cs typeface="Times New Roman"/>
                <a:sym typeface="Times New Roman"/>
              </a:rPr>
              <a:t>: Centralized view of stock status, analytics, and recent activities with charts</a:t>
            </a:r>
            <a:r>
              <a:rPr lang="en-US" sz="1600"/>
              <a:t>.</a:t>
            </a:r>
            <a:endParaRPr sz="1600" b="0" i="0" u="none" strike="noStrike" cap="none">
              <a:solidFill>
                <a:srgbClr val="366092"/>
              </a:solidFill>
              <a:latin typeface="Times New Roman"/>
              <a:ea typeface="Times New Roman"/>
              <a:cs typeface="Times New Roman"/>
              <a:sym typeface="Times New Roman"/>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i="0" u="none" strike="noStrike" cap="none">
                <a:solidFill>
                  <a:srgbClr val="366092"/>
                </a:solidFill>
                <a:latin typeface="Times New Roman"/>
                <a:ea typeface="Times New Roman"/>
                <a:cs typeface="Times New Roman"/>
                <a:sym typeface="Times New Roman"/>
              </a:rPr>
              <a:t>Inventory System</a:t>
            </a:r>
            <a:r>
              <a:rPr lang="en-US" sz="1600" b="0" i="0" u="none" strike="noStrike" cap="none">
                <a:solidFill>
                  <a:srgbClr val="366092"/>
                </a:solidFill>
                <a:latin typeface="Times New Roman"/>
                <a:ea typeface="Times New Roman"/>
                <a:cs typeface="Times New Roman"/>
                <a:sym typeface="Times New Roman"/>
              </a:rPr>
              <a:t>: </a:t>
            </a:r>
            <a:r>
              <a:rPr lang="en-US" sz="1600">
                <a:latin typeface="Times New Roman"/>
                <a:ea typeface="Times New Roman"/>
                <a:cs typeface="Times New Roman"/>
                <a:sym typeface="Times New Roman"/>
              </a:rPr>
              <a:t>Add, edit, delete and view products with SKU, category, supplier details and purchase orders</a:t>
            </a:r>
            <a:r>
              <a:rPr lang="en-US" sz="1600"/>
              <a:t>.</a:t>
            </a:r>
            <a:endParaRPr sz="1600" b="0" i="0" u="none" strike="noStrike" cap="none">
              <a:solidFill>
                <a:srgbClr val="366092"/>
              </a:solidFill>
              <a:latin typeface="Times New Roman"/>
              <a:ea typeface="Times New Roman"/>
              <a:cs typeface="Times New Roman"/>
              <a:sym typeface="Times New Roman"/>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i="0" u="none" strike="noStrike" cap="none">
                <a:solidFill>
                  <a:srgbClr val="366092"/>
                </a:solidFill>
                <a:latin typeface="Times New Roman"/>
                <a:ea typeface="Times New Roman"/>
                <a:cs typeface="Times New Roman"/>
                <a:sym typeface="Times New Roman"/>
              </a:rPr>
              <a:t>Stock Tracking:</a:t>
            </a:r>
            <a:r>
              <a:rPr lang="en-US" sz="1600" b="0" i="0" u="none" strike="noStrike" cap="none">
                <a:solidFill>
                  <a:srgbClr val="366092"/>
                </a:solidFill>
                <a:latin typeface="Times New Roman"/>
                <a:ea typeface="Times New Roman"/>
                <a:cs typeface="Times New Roman"/>
                <a:sym typeface="Times New Roman"/>
              </a:rPr>
              <a:t> </a:t>
            </a:r>
            <a:r>
              <a:rPr lang="en-US" sz="1600">
                <a:latin typeface="Times New Roman"/>
                <a:ea typeface="Times New Roman"/>
                <a:cs typeface="Times New Roman"/>
                <a:sym typeface="Times New Roman"/>
              </a:rPr>
              <a:t>Manage stock-in, stock-out, and adjustments with real-time updates</a:t>
            </a:r>
            <a:r>
              <a:rPr lang="en-US" sz="1600" b="0" i="0" u="none" strike="noStrike" cap="none">
                <a:solidFill>
                  <a:srgbClr val="366092"/>
                </a:solidFill>
                <a:latin typeface="Times New Roman"/>
                <a:ea typeface="Times New Roman"/>
                <a:cs typeface="Times New Roman"/>
                <a:sym typeface="Times New Roman"/>
              </a:rPr>
              <a:t>.</a:t>
            </a:r>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a:t>AI </a:t>
            </a:r>
            <a:r>
              <a:rPr lang="en-US" sz="1600" b="1">
                <a:latin typeface="Times New Roman"/>
                <a:ea typeface="Times New Roman"/>
                <a:cs typeface="Times New Roman"/>
                <a:sym typeface="Times New Roman"/>
              </a:rPr>
              <a:t>Predictions</a:t>
            </a:r>
            <a:r>
              <a:rPr lang="en-US" sz="1600" b="0" i="0" u="none" strike="noStrike" cap="none">
                <a:solidFill>
                  <a:srgbClr val="366092"/>
                </a:solidFill>
                <a:latin typeface="Times New Roman"/>
                <a:ea typeface="Times New Roman"/>
                <a:cs typeface="Times New Roman"/>
                <a:sym typeface="Times New Roman"/>
              </a:rPr>
              <a:t>: Predict and suggest product descriptions, categories, and adjustment reasons using AI insights.</a:t>
            </a:r>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a:latin typeface="Times New Roman"/>
                <a:ea typeface="Times New Roman"/>
                <a:cs typeface="Times New Roman"/>
                <a:sym typeface="Times New Roman"/>
              </a:rPr>
              <a:t>Low Stock Alerts</a:t>
            </a:r>
            <a:r>
              <a:rPr lang="en-US" sz="1600" b="0" i="0" u="none" strike="noStrike" cap="none">
                <a:solidFill>
                  <a:srgbClr val="366092"/>
                </a:solidFill>
                <a:latin typeface="Times New Roman"/>
                <a:ea typeface="Times New Roman"/>
                <a:cs typeface="Times New Roman"/>
                <a:sym typeface="Times New Roman"/>
              </a:rPr>
              <a:t>: Automatic alerts for low stock levels based on re-order values.</a:t>
            </a:r>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a:latin typeface="Times New Roman"/>
                <a:ea typeface="Times New Roman"/>
                <a:cs typeface="Times New Roman"/>
                <a:sym typeface="Times New Roman"/>
              </a:rPr>
              <a:t>Reports</a:t>
            </a:r>
            <a:r>
              <a:rPr lang="en-US" sz="1600" b="0" i="0" u="none" strike="noStrike" cap="none">
                <a:solidFill>
                  <a:srgbClr val="366092"/>
                </a:solidFill>
                <a:latin typeface="Times New Roman"/>
                <a:ea typeface="Times New Roman"/>
                <a:cs typeface="Times New Roman"/>
                <a:sym typeface="Times New Roman"/>
              </a:rPr>
              <a:t>: </a:t>
            </a:r>
            <a:r>
              <a:rPr lang="en-US" sz="1600">
                <a:latin typeface="Times New Roman"/>
                <a:ea typeface="Times New Roman"/>
                <a:cs typeface="Times New Roman"/>
                <a:sym typeface="Times New Roman"/>
              </a:rPr>
              <a:t>Generate and export sales transactions and analytics reports</a:t>
            </a:r>
            <a:r>
              <a:rPr lang="en-US" sz="1600" b="0" i="0" u="none" strike="noStrike" cap="none">
                <a:solidFill>
                  <a:srgbClr val="366092"/>
                </a:solidFill>
                <a:latin typeface="Times New Roman"/>
                <a:ea typeface="Times New Roman"/>
                <a:cs typeface="Times New Roman"/>
                <a:sym typeface="Times New Roman"/>
              </a:rPr>
              <a:t>.</a:t>
            </a:r>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i="0" u="none" strike="noStrike" cap="none">
                <a:solidFill>
                  <a:srgbClr val="366092"/>
                </a:solidFill>
                <a:latin typeface="Times New Roman"/>
                <a:ea typeface="Times New Roman"/>
                <a:cs typeface="Times New Roman"/>
                <a:sym typeface="Times New Roman"/>
              </a:rPr>
              <a:t>Role-Based Access: </a:t>
            </a:r>
            <a:r>
              <a:rPr lang="en-US" sz="1600">
                <a:latin typeface="Times New Roman"/>
                <a:ea typeface="Times New Roman"/>
                <a:cs typeface="Times New Roman"/>
                <a:sym typeface="Times New Roman"/>
              </a:rPr>
              <a:t>Different permission levels for admin, manager and stuffs</a:t>
            </a:r>
            <a:r>
              <a:rPr lang="en-US" sz="1600"/>
              <a:t>.</a:t>
            </a:r>
            <a:endParaRPr/>
          </a:p>
          <a:p>
            <a:pPr marL="342900" lvl="0" indent="-342900" algn="l" rtl="0">
              <a:lnSpc>
                <a:spcPct val="150000"/>
              </a:lnSpc>
              <a:spcBef>
                <a:spcPts val="320"/>
              </a:spcBef>
              <a:spcAft>
                <a:spcPts val="0"/>
              </a:spcAft>
              <a:buClr>
                <a:srgbClr val="366092"/>
              </a:buClr>
              <a:buSzPts val="1600"/>
              <a:buFont typeface="Noto Sans Symbols"/>
              <a:buChar char="⮚"/>
            </a:pPr>
            <a:r>
              <a:rPr lang="en-US" sz="1600" b="1">
                <a:latin typeface="Times New Roman"/>
                <a:ea typeface="Times New Roman"/>
                <a:cs typeface="Times New Roman"/>
                <a:sym typeface="Times New Roman"/>
              </a:rPr>
              <a:t>Scalability &amp; Security</a:t>
            </a:r>
            <a:r>
              <a:rPr lang="en-US" sz="1600" b="0" i="0" u="none" strike="noStrike" cap="none">
                <a:solidFill>
                  <a:srgbClr val="366092"/>
                </a:solidFill>
                <a:latin typeface="Times New Roman"/>
                <a:ea typeface="Times New Roman"/>
                <a:cs typeface="Times New Roman"/>
                <a:sym typeface="Times New Roman"/>
              </a:rPr>
              <a:t>: </a:t>
            </a:r>
            <a:r>
              <a:rPr lang="en-US" sz="1600">
                <a:latin typeface="Times New Roman"/>
                <a:ea typeface="Times New Roman"/>
                <a:cs typeface="Times New Roman"/>
                <a:sym typeface="Times New Roman"/>
              </a:rPr>
              <a:t>Securely handle and scale growing data with protected access.</a:t>
            </a:r>
            <a:endParaRPr sz="1600" b="0" i="0" u="none" strike="noStrike" cap="none">
              <a:solidFill>
                <a:srgbClr val="366092"/>
              </a:solidFill>
              <a:latin typeface="Times New Roman"/>
              <a:ea typeface="Times New Roman"/>
              <a:cs typeface="Times New Roman"/>
              <a:sym typeface="Times New Roman"/>
            </a:endParaRPr>
          </a:p>
        </p:txBody>
      </p:sp>
      <p:sp>
        <p:nvSpPr>
          <p:cNvPr id="95" name="Google Shape;95;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6</a:t>
            </a:fld>
            <a:endParaRPr sz="1200">
              <a:solidFill>
                <a:srgbClr val="89898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6"/>
          <p:cNvSpPr txBox="1">
            <a:spLocks noGrp="1"/>
          </p:cNvSpPr>
          <p:nvPr>
            <p:ph type="title"/>
          </p:nvPr>
        </p:nvSpPr>
        <p:spPr>
          <a:xfrm>
            <a:off x="457200" y="225425"/>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Times New Roman"/>
              <a:buNone/>
            </a:pPr>
            <a:r>
              <a:rPr lang="en-US" sz="4400" b="1" i="0" u="none" strike="noStrike" cap="none">
                <a:solidFill>
                  <a:srgbClr val="366092"/>
                </a:solidFill>
                <a:latin typeface="Times New Roman"/>
                <a:ea typeface="Times New Roman"/>
                <a:cs typeface="Times New Roman"/>
                <a:sym typeface="Times New Roman"/>
              </a:rPr>
              <a:t>Technology</a:t>
            </a:r>
            <a:endParaRPr/>
          </a:p>
        </p:txBody>
      </p:sp>
      <p:sp>
        <p:nvSpPr>
          <p:cNvPr id="101" name="Google Shape;101;p6"/>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Front End : </a:t>
            </a:r>
            <a:r>
              <a:rPr lang="en-US" sz="2000" dirty="0" err="1">
                <a:solidFill>
                  <a:schemeClr val="accent1"/>
                </a:solidFill>
                <a:latin typeface="Times New Roman"/>
                <a:ea typeface="Times New Roman"/>
                <a:cs typeface="Times New Roman"/>
                <a:sym typeface="Times New Roman"/>
              </a:rPr>
              <a:t>Next.js</a:t>
            </a:r>
            <a:r>
              <a:rPr lang="en-US" sz="2000" dirty="0">
                <a:solidFill>
                  <a:schemeClr val="accent1"/>
                </a:solidFill>
                <a:latin typeface="Times New Roman"/>
                <a:ea typeface="Times New Roman"/>
                <a:cs typeface="Times New Roman"/>
                <a:sym typeface="Times New Roman"/>
              </a:rPr>
              <a:t> (React Framework)</a:t>
            </a:r>
            <a:endParaRPr dirty="0"/>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Back End : </a:t>
            </a:r>
            <a:r>
              <a:rPr lang="en-US" sz="2000" dirty="0" err="1">
                <a:solidFill>
                  <a:schemeClr val="accent1"/>
                </a:solidFill>
                <a:latin typeface="Times New Roman"/>
                <a:ea typeface="Times New Roman"/>
                <a:cs typeface="Times New Roman"/>
                <a:sym typeface="Times New Roman"/>
              </a:rPr>
              <a:t>Next.js</a:t>
            </a:r>
            <a:r>
              <a:rPr lang="en-US" sz="2000" dirty="0">
                <a:solidFill>
                  <a:schemeClr val="accent1"/>
                </a:solidFill>
                <a:latin typeface="Times New Roman"/>
                <a:ea typeface="Times New Roman"/>
                <a:cs typeface="Times New Roman"/>
                <a:sym typeface="Times New Roman"/>
              </a:rPr>
              <a:t> API Routes</a:t>
            </a:r>
            <a:endParaRPr dirty="0"/>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Database: MongoDB (Mongoose)</a:t>
            </a:r>
            <a:endParaRPr sz="2000" dirty="0">
              <a:latin typeface="Times New Roman"/>
              <a:ea typeface="Times New Roman"/>
              <a:cs typeface="Times New Roman"/>
              <a:sym typeface="Times New Roman"/>
            </a:endParaRPr>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UI Design : Tailwind CSS + Shad CN</a:t>
            </a:r>
            <a:endParaRPr dirty="0"/>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Package Manager: PNPM</a:t>
            </a:r>
            <a:endParaRPr dirty="0"/>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Programming Language: TypeScript</a:t>
            </a:r>
            <a:endParaRPr dirty="0"/>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  AI Model: Gemini 2.0 Flash Lite (via </a:t>
            </a:r>
            <a:r>
              <a:rPr lang="en-US" sz="2000" dirty="0" err="1">
                <a:solidFill>
                  <a:schemeClr val="accent1"/>
                </a:solidFill>
                <a:latin typeface="Times New Roman"/>
                <a:ea typeface="Times New Roman"/>
                <a:cs typeface="Times New Roman"/>
                <a:sym typeface="Times New Roman"/>
              </a:rPr>
              <a:t>Vercel’s</a:t>
            </a:r>
            <a:r>
              <a:rPr lang="en-US" sz="2000" dirty="0">
                <a:solidFill>
                  <a:schemeClr val="accent1"/>
                </a:solidFill>
                <a:latin typeface="Times New Roman"/>
                <a:ea typeface="Times New Roman"/>
                <a:cs typeface="Times New Roman"/>
                <a:sym typeface="Times New Roman"/>
              </a:rPr>
              <a:t> AI SDK)</a:t>
            </a:r>
            <a:endParaRPr dirty="0"/>
          </a:p>
        </p:txBody>
      </p:sp>
      <p:sp>
        <p:nvSpPr>
          <p:cNvPr id="102" name="Google Shape;102;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7</a:t>
            </a:fld>
            <a:endParaRPr sz="1200">
              <a:solidFill>
                <a:srgbClr val="89898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7"/>
          <p:cNvSpPr txBox="1">
            <a:spLocks noGrp="1"/>
          </p:cNvSpPr>
          <p:nvPr>
            <p:ph type="title"/>
          </p:nvPr>
        </p:nvSpPr>
        <p:spPr>
          <a:xfrm>
            <a:off x="685800" y="245745"/>
            <a:ext cx="7848600" cy="9175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Calibri"/>
              <a:buNone/>
            </a:pPr>
            <a:r>
              <a:rPr lang="en-US" sz="2800" b="1" i="0" u="none" strike="noStrike" cap="none">
                <a:solidFill>
                  <a:srgbClr val="366092"/>
                </a:solidFill>
                <a:latin typeface="Calibri"/>
                <a:ea typeface="Calibri"/>
                <a:cs typeface="Calibri"/>
                <a:sym typeface="Calibri"/>
              </a:rPr>
              <a:t>System Use Case Diagram</a:t>
            </a:r>
            <a:endParaRPr/>
          </a:p>
        </p:txBody>
      </p:sp>
      <p:sp>
        <p:nvSpPr>
          <p:cNvPr id="108" name="Google Shape;10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8</a:t>
            </a:fld>
            <a:endParaRPr sz="1200">
              <a:solidFill>
                <a:srgbClr val="898989"/>
              </a:solidFill>
            </a:endParaRPr>
          </a:p>
        </p:txBody>
      </p:sp>
      <p:pic>
        <p:nvPicPr>
          <p:cNvPr id="109" name="Google Shape;109;p7" descr="A diagram of a company&#10;&#10;AI-generated content may be incorrect."/>
          <p:cNvPicPr preferRelativeResize="0"/>
          <p:nvPr/>
        </p:nvPicPr>
        <p:blipFill rotWithShape="1">
          <a:blip r:embed="rId3">
            <a:alphaModFix/>
          </a:blip>
          <a:srcRect t="882" b="3039"/>
          <a:stretch/>
        </p:blipFill>
        <p:spPr>
          <a:xfrm>
            <a:off x="1638300" y="1188720"/>
            <a:ext cx="5867400" cy="448056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8"/>
          <p:cNvSpPr txBox="1">
            <a:spLocks noGrp="1"/>
          </p:cNvSpPr>
          <p:nvPr>
            <p:ph type="title"/>
          </p:nvPr>
        </p:nvSpPr>
        <p:spPr>
          <a:xfrm>
            <a:off x="2133600" y="231458"/>
            <a:ext cx="5372100" cy="60674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Times New Roman"/>
              <a:buNone/>
            </a:pPr>
            <a:r>
              <a:rPr lang="en-US" sz="2800" b="1" i="0" u="none" strike="noStrike" cap="none">
                <a:solidFill>
                  <a:srgbClr val="366092"/>
                </a:solidFill>
                <a:latin typeface="Times New Roman"/>
                <a:ea typeface="Times New Roman"/>
                <a:cs typeface="Times New Roman"/>
                <a:sym typeface="Times New Roman"/>
              </a:rPr>
              <a:t>ER Diagram</a:t>
            </a:r>
            <a:endParaRPr/>
          </a:p>
        </p:txBody>
      </p:sp>
      <p:sp>
        <p:nvSpPr>
          <p:cNvPr id="115" name="Google Shape;115;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9</a:t>
            </a:fld>
            <a:endParaRPr sz="1200">
              <a:solidFill>
                <a:srgbClr val="898989"/>
              </a:solidFill>
            </a:endParaRPr>
          </a:p>
        </p:txBody>
      </p:sp>
      <p:pic>
        <p:nvPicPr>
          <p:cNvPr id="116" name="Google Shape;116;p8" descr="A diagram of a computer program&#10;&#10;AI-generated content may be incorrect."/>
          <p:cNvPicPr preferRelativeResize="0"/>
          <p:nvPr/>
        </p:nvPicPr>
        <p:blipFill rotWithShape="1">
          <a:blip r:embed="rId3">
            <a:alphaModFix/>
          </a:blip>
          <a:srcRect/>
          <a:stretch/>
        </p:blipFill>
        <p:spPr>
          <a:xfrm>
            <a:off x="914400" y="838200"/>
            <a:ext cx="8077200" cy="499555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9"/>
          <p:cNvSpPr txBox="1">
            <a:spLocks noGrp="1"/>
          </p:cNvSpPr>
          <p:nvPr>
            <p:ph type="title"/>
          </p:nvPr>
        </p:nvSpPr>
        <p:spPr>
          <a:xfrm>
            <a:off x="2590800" y="163055"/>
            <a:ext cx="4267200" cy="51150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Times New Roman"/>
              <a:buNone/>
            </a:pPr>
            <a:r>
              <a:rPr lang="en-US" sz="2800" b="1" i="0" u="none" strike="noStrike" cap="none">
                <a:solidFill>
                  <a:srgbClr val="366092"/>
                </a:solidFill>
                <a:latin typeface="Times New Roman"/>
                <a:ea typeface="Times New Roman"/>
                <a:cs typeface="Times New Roman"/>
                <a:sym typeface="Times New Roman"/>
              </a:rPr>
              <a:t>BPM Diagram</a:t>
            </a:r>
            <a:endParaRPr/>
          </a:p>
        </p:txBody>
      </p:sp>
      <p:sp>
        <p:nvSpPr>
          <p:cNvPr id="122" name="Google Shape;122;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10</a:t>
            </a:fld>
            <a:endParaRPr sz="1200">
              <a:solidFill>
                <a:srgbClr val="898989"/>
              </a:solidFill>
            </a:endParaRPr>
          </a:p>
        </p:txBody>
      </p:sp>
      <p:pic>
        <p:nvPicPr>
          <p:cNvPr id="123" name="Google Shape;123;p9" descr="A diagram of a business process model&#10;&#10;AI-generated content may be incorrect."/>
          <p:cNvPicPr preferRelativeResize="0"/>
          <p:nvPr/>
        </p:nvPicPr>
        <p:blipFill rotWithShape="1">
          <a:blip r:embed="rId3">
            <a:alphaModFix/>
          </a:blip>
          <a:srcRect/>
          <a:stretch/>
        </p:blipFill>
        <p:spPr>
          <a:xfrm>
            <a:off x="1752600" y="762001"/>
            <a:ext cx="6443180" cy="5105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79B80E04-31DD-2B22-7BFC-ED6F3D6EE666}"/>
            </a:ext>
          </a:extLst>
        </p:cNvPr>
        <p:cNvGrpSpPr/>
        <p:nvPr/>
      </p:nvGrpSpPr>
      <p:grpSpPr>
        <a:xfrm>
          <a:off x="0" y="0"/>
          <a:ext cx="0" cy="0"/>
          <a:chOff x="0" y="0"/>
          <a:chExt cx="0" cy="0"/>
        </a:xfrm>
      </p:grpSpPr>
      <p:sp>
        <p:nvSpPr>
          <p:cNvPr id="100" name="Google Shape;100;p6">
            <a:extLst>
              <a:ext uri="{FF2B5EF4-FFF2-40B4-BE49-F238E27FC236}">
                <a16:creationId xmlns:a16="http://schemas.microsoft.com/office/drawing/2014/main" id="{61521AF0-186E-0721-84F1-E5D95BA6214E}"/>
              </a:ext>
            </a:extLst>
          </p:cNvPr>
          <p:cNvSpPr txBox="1">
            <a:spLocks noGrp="1"/>
          </p:cNvSpPr>
          <p:nvPr>
            <p:ph type="title"/>
          </p:nvPr>
        </p:nvSpPr>
        <p:spPr>
          <a:xfrm>
            <a:off x="797560" y="225425"/>
            <a:ext cx="7548880" cy="7334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Times New Roman"/>
              <a:buNone/>
            </a:pPr>
            <a:r>
              <a:rPr lang="en-US" sz="4400" b="1" i="0" u="none" strike="noStrike" cap="none" dirty="0">
                <a:solidFill>
                  <a:srgbClr val="366092"/>
                </a:solidFill>
                <a:latin typeface="Times New Roman"/>
                <a:ea typeface="Times New Roman"/>
                <a:cs typeface="Times New Roman"/>
                <a:sym typeface="Times New Roman"/>
              </a:rPr>
              <a:t>Implementation and Testing</a:t>
            </a:r>
            <a:endParaRPr dirty="0"/>
          </a:p>
        </p:txBody>
      </p:sp>
      <p:sp>
        <p:nvSpPr>
          <p:cNvPr id="101" name="Google Shape;101;p6">
            <a:extLst>
              <a:ext uri="{FF2B5EF4-FFF2-40B4-BE49-F238E27FC236}">
                <a16:creationId xmlns:a16="http://schemas.microsoft.com/office/drawing/2014/main" id="{8DD226A6-0A17-0822-F7BE-482E0694A7F0}"/>
              </a:ext>
            </a:extLst>
          </p:cNvPr>
          <p:cNvSpPr txBox="1">
            <a:spLocks noGrp="1"/>
          </p:cNvSpPr>
          <p:nvPr>
            <p:ph type="body" idx="1"/>
          </p:nvPr>
        </p:nvSpPr>
        <p:spPr>
          <a:xfrm>
            <a:off x="457200" y="2243703"/>
            <a:ext cx="8229600" cy="3291840"/>
          </a:xfrm>
          <a:prstGeom prst="rect">
            <a:avLst/>
          </a:prstGeom>
          <a:noFill/>
          <a:ln>
            <a:noFill/>
          </a:ln>
        </p:spPr>
        <p:txBody>
          <a:bodyPr spcFirstLastPara="1" wrap="square" lIns="91425" tIns="45700" rIns="91425" bIns="45700" anchor="t" anchorCtr="0">
            <a:noAutofit/>
          </a:bodyPr>
          <a:lstStyle/>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Unit Testing</a:t>
            </a:r>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Integration Testing</a:t>
            </a:r>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User Interface Testing</a:t>
            </a:r>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Security Testing</a:t>
            </a:r>
          </a:p>
          <a:p>
            <a:pPr marL="342900" lvl="0" indent="-342900" algn="just" rtl="0">
              <a:lnSpc>
                <a:spcPct val="150000"/>
              </a:lnSpc>
              <a:spcBef>
                <a:spcPts val="0"/>
              </a:spcBef>
              <a:spcAft>
                <a:spcPts val="0"/>
              </a:spcAft>
              <a:buClr>
                <a:schemeClr val="accent1"/>
              </a:buClr>
              <a:buSzPts val="2000"/>
              <a:buFont typeface="Noto Sans Symbols"/>
              <a:buChar char="❖"/>
            </a:pPr>
            <a:r>
              <a:rPr lang="en-US" sz="2000" dirty="0">
                <a:solidFill>
                  <a:schemeClr val="accent1"/>
                </a:solidFill>
                <a:latin typeface="Times New Roman"/>
                <a:ea typeface="Times New Roman"/>
                <a:cs typeface="Times New Roman"/>
                <a:sym typeface="Times New Roman"/>
              </a:rPr>
              <a:t>Performance Testing</a:t>
            </a:r>
          </a:p>
        </p:txBody>
      </p:sp>
      <p:sp>
        <p:nvSpPr>
          <p:cNvPr id="102" name="Google Shape;102;p6">
            <a:extLst>
              <a:ext uri="{FF2B5EF4-FFF2-40B4-BE49-F238E27FC236}">
                <a16:creationId xmlns:a16="http://schemas.microsoft.com/office/drawing/2014/main" id="{860AB3CF-85CE-111E-2A70-37178C80F4F9}"/>
              </a:ext>
            </a:extLst>
          </p:cNvPr>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11</a:t>
            </a:fld>
            <a:endParaRPr sz="1200">
              <a:solidFill>
                <a:srgbClr val="898989"/>
              </a:solidFill>
            </a:endParaRPr>
          </a:p>
        </p:txBody>
      </p:sp>
      <p:sp>
        <p:nvSpPr>
          <p:cNvPr id="3" name="TextBox 2">
            <a:extLst>
              <a:ext uri="{FF2B5EF4-FFF2-40B4-BE49-F238E27FC236}">
                <a16:creationId xmlns:a16="http://schemas.microsoft.com/office/drawing/2014/main" id="{612A96C6-B46A-C855-17D3-EC85FD818ECD}"/>
              </a:ext>
            </a:extLst>
          </p:cNvPr>
          <p:cNvSpPr txBox="1"/>
          <p:nvPr/>
        </p:nvSpPr>
        <p:spPr>
          <a:xfrm>
            <a:off x="457200" y="1322457"/>
            <a:ext cx="8077200" cy="707886"/>
          </a:xfrm>
          <a:prstGeom prst="rect">
            <a:avLst/>
          </a:prstGeom>
          <a:noFill/>
        </p:spPr>
        <p:txBody>
          <a:bodyPr wrap="square">
            <a:spAutoFit/>
          </a:bodyPr>
          <a:lstStyle/>
          <a:p>
            <a:r>
              <a:rPr lang="en-US" sz="2000" b="0" i="0" strike="noStrike" cap="none" dirty="0">
                <a:solidFill>
                  <a:schemeClr val="accent1"/>
                </a:solidFill>
                <a:latin typeface="Times New Roman"/>
                <a:ea typeface="Times New Roman"/>
                <a:cs typeface="Times New Roman"/>
                <a:sym typeface="Times New Roman"/>
              </a:rPr>
              <a:t>Multiple testing methods were used to ensure the stability, accuracy, and reliability of the system.</a:t>
            </a:r>
            <a:endParaRPr lang="en-US" sz="2000" dirty="0"/>
          </a:p>
        </p:txBody>
      </p:sp>
    </p:spTree>
    <p:extLst>
      <p:ext uri="{BB962C8B-B14F-4D97-AF65-F5344CB8AC3E}">
        <p14:creationId xmlns:p14="http://schemas.microsoft.com/office/powerpoint/2010/main" val="902722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BD63982F-C91E-6A00-5C9A-BFD61AA166B3}"/>
            </a:ext>
          </a:extLst>
        </p:cNvPr>
        <p:cNvGrpSpPr/>
        <p:nvPr/>
      </p:nvGrpSpPr>
      <p:grpSpPr>
        <a:xfrm>
          <a:off x="0" y="0"/>
          <a:ext cx="0" cy="0"/>
          <a:chOff x="0" y="0"/>
          <a:chExt cx="0" cy="0"/>
        </a:xfrm>
      </p:grpSpPr>
      <p:sp>
        <p:nvSpPr>
          <p:cNvPr id="128" name="Google Shape;128;p10">
            <a:extLst>
              <a:ext uri="{FF2B5EF4-FFF2-40B4-BE49-F238E27FC236}">
                <a16:creationId xmlns:a16="http://schemas.microsoft.com/office/drawing/2014/main" id="{073E9D0F-6BB4-0A36-B30A-1A0EA1499FE2}"/>
              </a:ext>
            </a:extLst>
          </p:cNvPr>
          <p:cNvSpPr txBox="1">
            <a:spLocks noGrp="1"/>
          </p:cNvSpPr>
          <p:nvPr>
            <p:ph type="title"/>
          </p:nvPr>
        </p:nvSpPr>
        <p:spPr>
          <a:xfrm>
            <a:off x="1047750" y="212041"/>
            <a:ext cx="7048500" cy="4704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Times New Roman"/>
              <a:buNone/>
            </a:pPr>
            <a:r>
              <a:rPr lang="en-US" sz="2800">
                <a:latin typeface="Times New Roman"/>
                <a:ea typeface="Times New Roman"/>
                <a:cs typeface="Times New Roman"/>
                <a:sym typeface="Times New Roman"/>
              </a:rPr>
              <a:t>Landing Page</a:t>
            </a:r>
            <a:endParaRPr sz="2800" b="1" i="0" u="none" strike="noStrike" cap="none">
              <a:solidFill>
                <a:srgbClr val="366092"/>
              </a:solidFill>
              <a:latin typeface="Times New Roman"/>
              <a:ea typeface="Times New Roman"/>
              <a:cs typeface="Times New Roman"/>
              <a:sym typeface="Times New Roman"/>
            </a:endParaRPr>
          </a:p>
        </p:txBody>
      </p:sp>
      <p:sp>
        <p:nvSpPr>
          <p:cNvPr id="129" name="Google Shape;129;p10">
            <a:extLst>
              <a:ext uri="{FF2B5EF4-FFF2-40B4-BE49-F238E27FC236}">
                <a16:creationId xmlns:a16="http://schemas.microsoft.com/office/drawing/2014/main" id="{3C783F25-E995-DD73-A953-7CE6D7841048}"/>
              </a:ext>
            </a:extLst>
          </p:cNvPr>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12</a:t>
            </a:fld>
            <a:endParaRPr sz="1200">
              <a:solidFill>
                <a:srgbClr val="898989"/>
              </a:solidFill>
            </a:endParaRPr>
          </a:p>
        </p:txBody>
      </p:sp>
      <p:sp>
        <p:nvSpPr>
          <p:cNvPr id="130" name="Google Shape;130;p10">
            <a:extLst>
              <a:ext uri="{FF2B5EF4-FFF2-40B4-BE49-F238E27FC236}">
                <a16:creationId xmlns:a16="http://schemas.microsoft.com/office/drawing/2014/main" id="{CECF404B-192B-0D72-EC7C-76A8056090D2}"/>
              </a:ext>
            </a:extLst>
          </p:cNvPr>
          <p:cNvSpPr txBox="1"/>
          <p:nvPr/>
        </p:nvSpPr>
        <p:spPr>
          <a:xfrm>
            <a:off x="3016825" y="5567876"/>
            <a:ext cx="33528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01: Landing Page of NextGen IMS</a:t>
            </a:r>
            <a:endParaRPr sz="1200" b="0" i="0" u="none" strike="noStrike" cap="none">
              <a:solidFill>
                <a:schemeClr val="dk1"/>
              </a:solidFill>
              <a:latin typeface="Arial"/>
              <a:ea typeface="Arial"/>
              <a:cs typeface="Arial"/>
              <a:sym typeface="Arial"/>
            </a:endParaRPr>
          </a:p>
        </p:txBody>
      </p:sp>
      <p:pic>
        <p:nvPicPr>
          <p:cNvPr id="131" name="Google Shape;131;p10" descr="A screenshot of a computer&#10;&#10;AI-generated content may be incorrect.">
            <a:extLst>
              <a:ext uri="{FF2B5EF4-FFF2-40B4-BE49-F238E27FC236}">
                <a16:creationId xmlns:a16="http://schemas.microsoft.com/office/drawing/2014/main" id="{9EB8F8A9-D068-277C-6EA6-811C5E51E2F9}"/>
              </a:ext>
            </a:extLst>
          </p:cNvPr>
          <p:cNvPicPr preferRelativeResize="0"/>
          <p:nvPr/>
        </p:nvPicPr>
        <p:blipFill rotWithShape="1">
          <a:blip r:embed="rId3">
            <a:alphaModFix/>
          </a:blip>
          <a:srcRect/>
          <a:stretch/>
        </p:blipFill>
        <p:spPr>
          <a:xfrm>
            <a:off x="429674" y="762000"/>
            <a:ext cx="8527102" cy="4694655"/>
          </a:xfrm>
          <a:prstGeom prst="rect">
            <a:avLst/>
          </a:prstGeom>
          <a:noFill/>
          <a:ln>
            <a:noFill/>
          </a:ln>
        </p:spPr>
      </p:pic>
    </p:spTree>
    <p:extLst>
      <p:ext uri="{BB962C8B-B14F-4D97-AF65-F5344CB8AC3E}">
        <p14:creationId xmlns:p14="http://schemas.microsoft.com/office/powerpoint/2010/main" val="266806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1"/>
          <p:cNvSpPr txBox="1">
            <a:spLocks noGrp="1"/>
          </p:cNvSpPr>
          <p:nvPr>
            <p:ph type="title"/>
          </p:nvPr>
        </p:nvSpPr>
        <p:spPr>
          <a:xfrm>
            <a:off x="1028700" y="172458"/>
            <a:ext cx="7086600" cy="65583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Times New Roman"/>
              <a:buNone/>
            </a:pPr>
            <a:r>
              <a:rPr lang="en-US" sz="2800" b="1" i="0" u="none" strike="noStrike" cap="none">
                <a:solidFill>
                  <a:srgbClr val="366092"/>
                </a:solidFill>
                <a:latin typeface="Times New Roman"/>
                <a:ea typeface="Times New Roman"/>
                <a:cs typeface="Times New Roman"/>
                <a:sym typeface="Times New Roman"/>
              </a:rPr>
              <a:t>Authentication</a:t>
            </a:r>
            <a:endParaRPr/>
          </a:p>
        </p:txBody>
      </p:sp>
      <p:sp>
        <p:nvSpPr>
          <p:cNvPr id="137" name="Google Shape;13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13</a:t>
            </a:fld>
            <a:endParaRPr sz="1200">
              <a:solidFill>
                <a:srgbClr val="898989"/>
              </a:solidFill>
            </a:endParaRPr>
          </a:p>
        </p:txBody>
      </p:sp>
      <p:pic>
        <p:nvPicPr>
          <p:cNvPr id="138" name="Google Shape;138;p11" descr="A screenshot of a computer&#10;&#10;AI-generated content may be incorrect."/>
          <p:cNvPicPr preferRelativeResize="0"/>
          <p:nvPr/>
        </p:nvPicPr>
        <p:blipFill rotWithShape="1">
          <a:blip r:embed="rId3">
            <a:alphaModFix/>
          </a:blip>
          <a:srcRect/>
          <a:stretch/>
        </p:blipFill>
        <p:spPr>
          <a:xfrm>
            <a:off x="266700" y="828293"/>
            <a:ext cx="8610600" cy="4684139"/>
          </a:xfrm>
          <a:prstGeom prst="rect">
            <a:avLst/>
          </a:prstGeom>
          <a:noFill/>
          <a:ln>
            <a:noFill/>
          </a:ln>
        </p:spPr>
      </p:pic>
      <p:sp>
        <p:nvSpPr>
          <p:cNvPr id="139" name="Google Shape;139;p11"/>
          <p:cNvSpPr txBox="1"/>
          <p:nvPr/>
        </p:nvSpPr>
        <p:spPr>
          <a:xfrm>
            <a:off x="2895600" y="5581480"/>
            <a:ext cx="33528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02: Authentication or Login Page</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2"/>
          <p:cNvSpPr txBox="1">
            <a:spLocks noGrp="1"/>
          </p:cNvSpPr>
          <p:nvPr>
            <p:ph type="title"/>
          </p:nvPr>
        </p:nvSpPr>
        <p:spPr>
          <a:xfrm>
            <a:off x="1390647" y="186929"/>
            <a:ext cx="6362700" cy="533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Times New Roman"/>
              <a:buNone/>
            </a:pPr>
            <a:r>
              <a:rPr lang="en-US" sz="2800" b="1" i="0" u="none" strike="noStrike" cap="none">
                <a:solidFill>
                  <a:srgbClr val="366092"/>
                </a:solidFill>
                <a:latin typeface="Times New Roman"/>
                <a:ea typeface="Times New Roman"/>
                <a:cs typeface="Times New Roman"/>
                <a:sym typeface="Times New Roman"/>
              </a:rPr>
              <a:t>Dashboard</a:t>
            </a:r>
            <a:endParaRPr/>
          </a:p>
        </p:txBody>
      </p:sp>
      <p:sp>
        <p:nvSpPr>
          <p:cNvPr id="145" name="Google Shape;145;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14</a:t>
            </a:fld>
            <a:endParaRPr sz="1200">
              <a:solidFill>
                <a:srgbClr val="898989"/>
              </a:solidFill>
            </a:endParaRPr>
          </a:p>
        </p:txBody>
      </p:sp>
      <p:sp>
        <p:nvSpPr>
          <p:cNvPr id="146" name="Google Shape;146;p12"/>
          <p:cNvSpPr txBox="1"/>
          <p:nvPr/>
        </p:nvSpPr>
        <p:spPr>
          <a:xfrm>
            <a:off x="2895600" y="5202238"/>
            <a:ext cx="3352800" cy="304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Figure 03: Hospital details page</a:t>
            </a:r>
            <a:endParaRPr sz="1400" b="0" i="0" u="none" strike="noStrike" cap="none">
              <a:solidFill>
                <a:schemeClr val="dk1"/>
              </a:solidFill>
              <a:latin typeface="Arial"/>
              <a:ea typeface="Arial"/>
              <a:cs typeface="Arial"/>
              <a:sym typeface="Arial"/>
            </a:endParaRPr>
          </a:p>
        </p:txBody>
      </p:sp>
      <p:pic>
        <p:nvPicPr>
          <p:cNvPr id="147" name="Google Shape;147;p12" descr="A screenshot of a computer&#10;&#10;AI-generated content may be incorrect."/>
          <p:cNvPicPr preferRelativeResize="0"/>
          <p:nvPr/>
        </p:nvPicPr>
        <p:blipFill rotWithShape="1">
          <a:blip r:embed="rId3">
            <a:alphaModFix/>
          </a:blip>
          <a:srcRect/>
          <a:stretch/>
        </p:blipFill>
        <p:spPr>
          <a:xfrm>
            <a:off x="244011" y="733029"/>
            <a:ext cx="8655971" cy="4730353"/>
          </a:xfrm>
          <a:prstGeom prst="rect">
            <a:avLst/>
          </a:prstGeom>
          <a:noFill/>
          <a:ln>
            <a:noFill/>
          </a:ln>
        </p:spPr>
      </p:pic>
      <p:sp>
        <p:nvSpPr>
          <p:cNvPr id="148" name="Google Shape;148;p12"/>
          <p:cNvSpPr txBox="1"/>
          <p:nvPr/>
        </p:nvSpPr>
        <p:spPr>
          <a:xfrm>
            <a:off x="3489611" y="5638800"/>
            <a:ext cx="216477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03: Dashboard Page</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3"/>
          <p:cNvSpPr txBox="1">
            <a:spLocks noGrp="1"/>
          </p:cNvSpPr>
          <p:nvPr>
            <p:ph type="title"/>
          </p:nvPr>
        </p:nvSpPr>
        <p:spPr>
          <a:xfrm>
            <a:off x="1943100" y="241300"/>
            <a:ext cx="5257800" cy="457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2800"/>
              <a:buFont typeface="Times New Roman"/>
              <a:buNone/>
            </a:pPr>
            <a:r>
              <a:rPr lang="en-US" sz="2800">
                <a:latin typeface="Times New Roman"/>
                <a:ea typeface="Times New Roman"/>
                <a:cs typeface="Times New Roman"/>
                <a:sym typeface="Times New Roman"/>
              </a:rPr>
              <a:t>Edit Product</a:t>
            </a:r>
            <a:endParaRPr sz="2800" b="1" i="0" u="none" strike="noStrike" cap="none">
              <a:solidFill>
                <a:srgbClr val="366092"/>
              </a:solidFill>
              <a:latin typeface="Times New Roman"/>
              <a:ea typeface="Times New Roman"/>
              <a:cs typeface="Times New Roman"/>
              <a:sym typeface="Times New Roman"/>
            </a:endParaRPr>
          </a:p>
        </p:txBody>
      </p:sp>
      <p:sp>
        <p:nvSpPr>
          <p:cNvPr id="154" name="Google Shape;15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15</a:t>
            </a:fld>
            <a:endParaRPr sz="1200">
              <a:solidFill>
                <a:srgbClr val="898989"/>
              </a:solidFill>
            </a:endParaRPr>
          </a:p>
        </p:txBody>
      </p:sp>
      <p:pic>
        <p:nvPicPr>
          <p:cNvPr id="155" name="Google Shape;155;p13" descr="A computer screen shot of a computer screen&#10;&#10;AI-generated content may be incorrect."/>
          <p:cNvPicPr preferRelativeResize="0"/>
          <p:nvPr/>
        </p:nvPicPr>
        <p:blipFill rotWithShape="1">
          <a:blip r:embed="rId3">
            <a:alphaModFix/>
          </a:blip>
          <a:srcRect/>
          <a:stretch/>
        </p:blipFill>
        <p:spPr>
          <a:xfrm>
            <a:off x="304800" y="756000"/>
            <a:ext cx="8686800" cy="4737021"/>
          </a:xfrm>
          <a:prstGeom prst="rect">
            <a:avLst/>
          </a:prstGeom>
          <a:noFill/>
          <a:ln>
            <a:noFill/>
          </a:ln>
        </p:spPr>
      </p:pic>
      <p:sp>
        <p:nvSpPr>
          <p:cNvPr id="156" name="Google Shape;156;p13"/>
          <p:cNvSpPr txBox="1"/>
          <p:nvPr/>
        </p:nvSpPr>
        <p:spPr>
          <a:xfrm>
            <a:off x="2667000" y="5563221"/>
            <a:ext cx="39624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04: Edit </a:t>
            </a:r>
            <a:r>
              <a:rPr lang="en-US" sz="1200" b="0" i="0" u="none" strike="noStrike" cap="none">
                <a:solidFill>
                  <a:schemeClr val="dk1"/>
                </a:solidFill>
                <a:latin typeface="Times New Roman"/>
                <a:ea typeface="Times New Roman"/>
                <a:cs typeface="Times New Roman"/>
                <a:sym typeface="Times New Roman"/>
              </a:rPr>
              <a:t>Product with AI-Suggested Description</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4"/>
          <p:cNvSpPr txBox="1">
            <a:spLocks noGrp="1"/>
          </p:cNvSpPr>
          <p:nvPr>
            <p:ph type="title"/>
          </p:nvPr>
        </p:nvSpPr>
        <p:spPr>
          <a:xfrm>
            <a:off x="1905000" y="293719"/>
            <a:ext cx="5334000" cy="33867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a:latin typeface="Times New Roman"/>
                <a:ea typeface="Times New Roman"/>
                <a:cs typeface="Times New Roman"/>
                <a:sym typeface="Times New Roman"/>
              </a:rPr>
              <a:t>Update Stock</a:t>
            </a:r>
            <a:endParaRPr sz="2800" b="1" i="0" u="none" strike="noStrike" cap="none">
              <a:solidFill>
                <a:srgbClr val="366092"/>
              </a:solidFill>
              <a:latin typeface="Times New Roman"/>
              <a:ea typeface="Times New Roman"/>
              <a:cs typeface="Times New Roman"/>
              <a:sym typeface="Times New Roman"/>
            </a:endParaRPr>
          </a:p>
        </p:txBody>
      </p:sp>
      <p:sp>
        <p:nvSpPr>
          <p:cNvPr id="162" name="Google Shape;162;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16</a:t>
            </a:fld>
            <a:endParaRPr sz="1200">
              <a:solidFill>
                <a:srgbClr val="898989"/>
              </a:solidFill>
            </a:endParaRPr>
          </a:p>
        </p:txBody>
      </p:sp>
      <p:pic>
        <p:nvPicPr>
          <p:cNvPr id="163" name="Google Shape;163;p14" descr="A screenshot of a computer&#10;&#10;AI-generated content may be incorrect."/>
          <p:cNvPicPr preferRelativeResize="0"/>
          <p:nvPr/>
        </p:nvPicPr>
        <p:blipFill rotWithShape="1">
          <a:blip r:embed="rId3">
            <a:alphaModFix/>
          </a:blip>
          <a:srcRect/>
          <a:stretch/>
        </p:blipFill>
        <p:spPr>
          <a:xfrm>
            <a:off x="876300" y="838200"/>
            <a:ext cx="7391400" cy="4489959"/>
          </a:xfrm>
          <a:prstGeom prst="rect">
            <a:avLst/>
          </a:prstGeom>
          <a:noFill/>
          <a:ln>
            <a:noFill/>
          </a:ln>
        </p:spPr>
      </p:pic>
      <p:sp>
        <p:nvSpPr>
          <p:cNvPr id="164" name="Google Shape;164;p14"/>
          <p:cNvSpPr txBox="1"/>
          <p:nvPr/>
        </p:nvSpPr>
        <p:spPr>
          <a:xfrm>
            <a:off x="2667000" y="5495824"/>
            <a:ext cx="39624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05: </a:t>
            </a:r>
            <a:r>
              <a:rPr lang="en-US" sz="1200" b="0" i="0" u="none" strike="noStrike" cap="none">
                <a:solidFill>
                  <a:schemeClr val="dk1"/>
                </a:solidFill>
                <a:latin typeface="Times New Roman"/>
                <a:ea typeface="Times New Roman"/>
                <a:cs typeface="Times New Roman"/>
                <a:sym typeface="Times New Roman"/>
              </a:rPr>
              <a:t>Update Stock with AI Suggested Reasons</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5"/>
          <p:cNvSpPr txBox="1">
            <a:spLocks noGrp="1"/>
          </p:cNvSpPr>
          <p:nvPr>
            <p:ph type="title"/>
          </p:nvPr>
        </p:nvSpPr>
        <p:spPr>
          <a:xfrm>
            <a:off x="1905000" y="293719"/>
            <a:ext cx="5334000" cy="33867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a:latin typeface="Times New Roman"/>
                <a:ea typeface="Times New Roman"/>
                <a:cs typeface="Times New Roman"/>
                <a:sym typeface="Times New Roman"/>
              </a:rPr>
              <a:t>Purchase Order Management</a:t>
            </a:r>
            <a:endParaRPr sz="2800" b="1" i="0" u="none" strike="noStrike" cap="none">
              <a:solidFill>
                <a:srgbClr val="366092"/>
              </a:solidFill>
              <a:latin typeface="Times New Roman"/>
              <a:ea typeface="Times New Roman"/>
              <a:cs typeface="Times New Roman"/>
              <a:sym typeface="Times New Roman"/>
            </a:endParaRPr>
          </a:p>
        </p:txBody>
      </p:sp>
      <p:sp>
        <p:nvSpPr>
          <p:cNvPr id="170" name="Google Shape;17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17</a:t>
            </a:fld>
            <a:endParaRPr sz="1200">
              <a:solidFill>
                <a:srgbClr val="898989"/>
              </a:solidFill>
            </a:endParaRPr>
          </a:p>
        </p:txBody>
      </p:sp>
      <p:sp>
        <p:nvSpPr>
          <p:cNvPr id="171" name="Google Shape;171;p15"/>
          <p:cNvSpPr txBox="1"/>
          <p:nvPr/>
        </p:nvSpPr>
        <p:spPr>
          <a:xfrm>
            <a:off x="2667000" y="5495824"/>
            <a:ext cx="39624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06: Add/Approve/Receive/</a:t>
            </a:r>
            <a:r>
              <a:rPr lang="en-US" sz="1200" b="0" i="0" u="none" strike="noStrike" cap="none">
                <a:solidFill>
                  <a:schemeClr val="dk1"/>
                </a:solidFill>
                <a:latin typeface="Times New Roman"/>
                <a:ea typeface="Times New Roman"/>
                <a:cs typeface="Times New Roman"/>
                <a:sym typeface="Times New Roman"/>
              </a:rPr>
              <a:t>Manage Purchase Order</a:t>
            </a:r>
            <a:endParaRPr sz="1200" b="0" i="0" u="none" strike="noStrike" cap="none">
              <a:solidFill>
                <a:schemeClr val="dk1"/>
              </a:solidFill>
              <a:latin typeface="Arial"/>
              <a:ea typeface="Arial"/>
              <a:cs typeface="Arial"/>
              <a:sym typeface="Arial"/>
            </a:endParaRPr>
          </a:p>
        </p:txBody>
      </p:sp>
      <p:pic>
        <p:nvPicPr>
          <p:cNvPr id="172" name="Google Shape;172;p15" descr="A screenshot of a computer&#10;&#10;AI-generated content may be incorrect."/>
          <p:cNvPicPr preferRelativeResize="0"/>
          <p:nvPr/>
        </p:nvPicPr>
        <p:blipFill rotWithShape="1">
          <a:blip r:embed="rId3">
            <a:alphaModFix/>
          </a:blip>
          <a:srcRect/>
          <a:stretch/>
        </p:blipFill>
        <p:spPr>
          <a:xfrm>
            <a:off x="286270" y="760529"/>
            <a:ext cx="8571460" cy="460716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6"/>
          <p:cNvSpPr txBox="1">
            <a:spLocks noGrp="1"/>
          </p:cNvSpPr>
          <p:nvPr>
            <p:ph type="title"/>
          </p:nvPr>
        </p:nvSpPr>
        <p:spPr>
          <a:xfrm>
            <a:off x="1905000" y="293719"/>
            <a:ext cx="5334000" cy="33867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a:latin typeface="Times New Roman"/>
                <a:ea typeface="Times New Roman"/>
                <a:cs typeface="Times New Roman"/>
                <a:sym typeface="Times New Roman"/>
              </a:rPr>
              <a:t>Report Generation</a:t>
            </a:r>
            <a:endParaRPr sz="2800" b="1" i="0" u="none" strike="noStrike" cap="none">
              <a:solidFill>
                <a:srgbClr val="366092"/>
              </a:solidFill>
              <a:latin typeface="Times New Roman"/>
              <a:ea typeface="Times New Roman"/>
              <a:cs typeface="Times New Roman"/>
              <a:sym typeface="Times New Roman"/>
            </a:endParaRPr>
          </a:p>
        </p:txBody>
      </p:sp>
      <p:sp>
        <p:nvSpPr>
          <p:cNvPr id="178" name="Google Shape;178;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18</a:t>
            </a:fld>
            <a:endParaRPr sz="1200">
              <a:solidFill>
                <a:srgbClr val="898989"/>
              </a:solidFill>
            </a:endParaRPr>
          </a:p>
        </p:txBody>
      </p:sp>
      <p:sp>
        <p:nvSpPr>
          <p:cNvPr id="179" name="Google Shape;179;p16"/>
          <p:cNvSpPr txBox="1"/>
          <p:nvPr/>
        </p:nvSpPr>
        <p:spPr>
          <a:xfrm>
            <a:off x="2667000" y="5562600"/>
            <a:ext cx="39624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07: Export Report as CSV + PDF or Print Report</a:t>
            </a:r>
            <a:endParaRPr sz="1200" b="0" i="0" u="none" strike="noStrike" cap="none">
              <a:solidFill>
                <a:schemeClr val="dk1"/>
              </a:solidFill>
              <a:latin typeface="Arial"/>
              <a:ea typeface="Arial"/>
              <a:cs typeface="Arial"/>
              <a:sym typeface="Arial"/>
            </a:endParaRPr>
          </a:p>
        </p:txBody>
      </p:sp>
      <p:pic>
        <p:nvPicPr>
          <p:cNvPr id="180" name="Google Shape;180;p16" descr="A screenshot of a computer&#10;&#10;AI-generated content may be incorrect."/>
          <p:cNvPicPr preferRelativeResize="0"/>
          <p:nvPr/>
        </p:nvPicPr>
        <p:blipFill rotWithShape="1">
          <a:blip r:embed="rId3">
            <a:alphaModFix/>
          </a:blip>
          <a:srcRect/>
          <a:stretch/>
        </p:blipFill>
        <p:spPr>
          <a:xfrm>
            <a:off x="237197" y="762000"/>
            <a:ext cx="8669606" cy="472764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7"/>
          <p:cNvSpPr txBox="1">
            <a:spLocks noGrp="1"/>
          </p:cNvSpPr>
          <p:nvPr>
            <p:ph type="title"/>
          </p:nvPr>
        </p:nvSpPr>
        <p:spPr>
          <a:xfrm>
            <a:off x="1905000" y="293719"/>
            <a:ext cx="5334000" cy="33867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a:latin typeface="Times New Roman"/>
                <a:ea typeface="Times New Roman"/>
                <a:cs typeface="Times New Roman"/>
                <a:sym typeface="Times New Roman"/>
              </a:rPr>
              <a:t>Smart Low Stock Alert</a:t>
            </a:r>
            <a:endParaRPr sz="2800" b="1" i="0" u="none" strike="noStrike" cap="none">
              <a:solidFill>
                <a:srgbClr val="366092"/>
              </a:solidFill>
              <a:latin typeface="Times New Roman"/>
              <a:ea typeface="Times New Roman"/>
              <a:cs typeface="Times New Roman"/>
              <a:sym typeface="Times New Roman"/>
            </a:endParaRPr>
          </a:p>
        </p:txBody>
      </p:sp>
      <p:sp>
        <p:nvSpPr>
          <p:cNvPr id="186" name="Google Shape;186;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19</a:t>
            </a:fld>
            <a:endParaRPr sz="1200">
              <a:solidFill>
                <a:srgbClr val="898989"/>
              </a:solidFill>
            </a:endParaRPr>
          </a:p>
        </p:txBody>
      </p:sp>
      <p:sp>
        <p:nvSpPr>
          <p:cNvPr id="187" name="Google Shape;187;p17"/>
          <p:cNvSpPr txBox="1"/>
          <p:nvPr/>
        </p:nvSpPr>
        <p:spPr>
          <a:xfrm>
            <a:off x="1600200" y="5410200"/>
            <a:ext cx="62484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Figure 08: Predicted Low Stock Alert Based on Re-order value with live toast notification.</a:t>
            </a:r>
            <a:endParaRPr sz="1200" b="0" i="0" u="none" strike="noStrike" cap="none">
              <a:solidFill>
                <a:schemeClr val="dk1"/>
              </a:solidFill>
              <a:latin typeface="Arial"/>
              <a:ea typeface="Arial"/>
              <a:cs typeface="Arial"/>
              <a:sym typeface="Arial"/>
            </a:endParaRPr>
          </a:p>
        </p:txBody>
      </p:sp>
      <p:pic>
        <p:nvPicPr>
          <p:cNvPr id="188" name="Google Shape;188;p17" descr="A screenshot of a computer&#10;&#10;AI-generated content may be incorrect."/>
          <p:cNvPicPr preferRelativeResize="0"/>
          <p:nvPr/>
        </p:nvPicPr>
        <p:blipFill rotWithShape="1">
          <a:blip r:embed="rId3">
            <a:alphaModFix/>
          </a:blip>
          <a:srcRect/>
          <a:stretch/>
        </p:blipFill>
        <p:spPr>
          <a:xfrm>
            <a:off x="838200" y="1066800"/>
            <a:ext cx="3659443" cy="3622103"/>
          </a:xfrm>
          <a:prstGeom prst="rect">
            <a:avLst/>
          </a:prstGeom>
          <a:noFill/>
          <a:ln w="9525" cap="flat" cmpd="sng">
            <a:solidFill>
              <a:schemeClr val="accent1"/>
            </a:solidFill>
            <a:prstDash val="solid"/>
            <a:round/>
            <a:headEnd type="none" w="sm" len="sm"/>
            <a:tailEnd type="none" w="sm" len="sm"/>
          </a:ln>
        </p:spPr>
      </p:pic>
      <p:pic>
        <p:nvPicPr>
          <p:cNvPr id="189" name="Google Shape;189;p17" descr="A screenshot of a computer&#10;&#10;AI-generated content may be incorrect."/>
          <p:cNvPicPr preferRelativeResize="0"/>
          <p:nvPr/>
        </p:nvPicPr>
        <p:blipFill rotWithShape="1">
          <a:blip r:embed="rId4">
            <a:alphaModFix/>
          </a:blip>
          <a:srcRect/>
          <a:stretch/>
        </p:blipFill>
        <p:spPr>
          <a:xfrm>
            <a:off x="4724400" y="1066800"/>
            <a:ext cx="4045824" cy="2343643"/>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8"/>
          <p:cNvSpPr txBox="1">
            <a:spLocks noGrp="1"/>
          </p:cNvSpPr>
          <p:nvPr>
            <p:ph type="title"/>
          </p:nvPr>
        </p:nvSpPr>
        <p:spPr>
          <a:xfrm>
            <a:off x="457200" y="225425"/>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Times New Roman"/>
              <a:buNone/>
            </a:pPr>
            <a:r>
              <a:rPr lang="en-US" sz="4400" b="1" i="0" u="none" strike="noStrike" cap="none">
                <a:solidFill>
                  <a:srgbClr val="366092"/>
                </a:solidFill>
                <a:latin typeface="Times New Roman"/>
                <a:ea typeface="Times New Roman"/>
                <a:cs typeface="Times New Roman"/>
                <a:sym typeface="Times New Roman"/>
              </a:rPr>
              <a:t>Future Scope</a:t>
            </a:r>
            <a:endParaRPr/>
          </a:p>
        </p:txBody>
      </p:sp>
      <p:sp>
        <p:nvSpPr>
          <p:cNvPr id="195" name="Google Shape;195;p18"/>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150000"/>
              </a:lnSpc>
              <a:spcBef>
                <a:spcPts val="0"/>
              </a:spcBef>
              <a:spcAft>
                <a:spcPts val="0"/>
              </a:spcAft>
              <a:buClr>
                <a:schemeClr val="dk1"/>
              </a:buClr>
              <a:buSzPts val="2200"/>
              <a:buFont typeface="Noto Sans Symbols"/>
              <a:buChar char="❑"/>
            </a:pPr>
            <a:r>
              <a:rPr lang="en-US" sz="2200" b="0" i="0" u="none" strike="noStrike" cap="none">
                <a:solidFill>
                  <a:schemeClr val="dk1"/>
                </a:solidFill>
                <a:latin typeface="Times New Roman"/>
                <a:ea typeface="Times New Roman"/>
                <a:cs typeface="Times New Roman"/>
                <a:sym typeface="Times New Roman"/>
              </a:rPr>
              <a:t>Add mobile app with barcode/QR scanning for easier stock handling</a:t>
            </a:r>
            <a:endParaRPr/>
          </a:p>
          <a:p>
            <a:pPr marL="342900" marR="0" lvl="0" indent="-342900" algn="just" rtl="0">
              <a:lnSpc>
                <a:spcPct val="150000"/>
              </a:lnSpc>
              <a:spcBef>
                <a:spcPts val="0"/>
              </a:spcBef>
              <a:spcAft>
                <a:spcPts val="0"/>
              </a:spcAft>
              <a:buClr>
                <a:schemeClr val="dk1"/>
              </a:buClr>
              <a:buSzPts val="2200"/>
              <a:buFont typeface="Noto Sans Symbols"/>
              <a:buChar char="❑"/>
            </a:pPr>
            <a:r>
              <a:rPr lang="en-US" sz="2200">
                <a:solidFill>
                  <a:schemeClr val="dk1"/>
                </a:solidFill>
                <a:latin typeface="Times New Roman"/>
                <a:ea typeface="Times New Roman"/>
                <a:cs typeface="Times New Roman"/>
                <a:sym typeface="Times New Roman"/>
              </a:rPr>
              <a:t>Integrate multi-warehouse support for large-scale operations</a:t>
            </a:r>
            <a:endParaRPr/>
          </a:p>
          <a:p>
            <a:pPr marL="342900" marR="0" lvl="0" indent="-342900" algn="just" rtl="0">
              <a:lnSpc>
                <a:spcPct val="150000"/>
              </a:lnSpc>
              <a:spcBef>
                <a:spcPts val="0"/>
              </a:spcBef>
              <a:spcAft>
                <a:spcPts val="0"/>
              </a:spcAft>
              <a:buClr>
                <a:schemeClr val="dk1"/>
              </a:buClr>
              <a:buSzPts val="2200"/>
              <a:buFont typeface="Noto Sans Symbols"/>
              <a:buChar char="❑"/>
            </a:pPr>
            <a:r>
              <a:rPr lang="en-US" sz="2200" b="0" i="0" u="none" strike="noStrike" cap="none">
                <a:solidFill>
                  <a:schemeClr val="dk1"/>
                </a:solidFill>
                <a:latin typeface="Times New Roman"/>
                <a:ea typeface="Times New Roman"/>
                <a:cs typeface="Times New Roman"/>
                <a:sym typeface="Times New Roman"/>
              </a:rPr>
              <a:t>Implement RFID-based automated inventory tracking</a:t>
            </a:r>
            <a:endParaRPr/>
          </a:p>
          <a:p>
            <a:pPr marL="342900" marR="0" lvl="0" indent="-342900" algn="just" rtl="0">
              <a:lnSpc>
                <a:spcPct val="150000"/>
              </a:lnSpc>
              <a:spcBef>
                <a:spcPts val="0"/>
              </a:spcBef>
              <a:spcAft>
                <a:spcPts val="0"/>
              </a:spcAft>
              <a:buClr>
                <a:schemeClr val="dk1"/>
              </a:buClr>
              <a:buSzPts val="2200"/>
              <a:buFont typeface="Noto Sans Symbols"/>
              <a:buChar char="❑"/>
            </a:pPr>
            <a:r>
              <a:rPr lang="en-US" sz="2200" b="0" i="0" u="none" strike="noStrike" cap="none">
                <a:solidFill>
                  <a:schemeClr val="dk1"/>
                </a:solidFill>
                <a:latin typeface="Times New Roman"/>
                <a:ea typeface="Times New Roman"/>
                <a:cs typeface="Times New Roman"/>
                <a:sym typeface="Times New Roman"/>
              </a:rPr>
              <a:t>Add multiple language options</a:t>
            </a:r>
            <a:endParaRPr/>
          </a:p>
          <a:p>
            <a:pPr marL="342900" marR="0" lvl="0" indent="-342900" algn="just" rtl="0">
              <a:lnSpc>
                <a:spcPct val="150000"/>
              </a:lnSpc>
              <a:spcBef>
                <a:spcPts val="0"/>
              </a:spcBef>
              <a:spcAft>
                <a:spcPts val="0"/>
              </a:spcAft>
              <a:buClr>
                <a:schemeClr val="dk1"/>
              </a:buClr>
              <a:buSzPts val="2200"/>
              <a:buFont typeface="Noto Sans Symbols"/>
              <a:buChar char="❑"/>
            </a:pPr>
            <a:r>
              <a:rPr lang="en-US" sz="2200" b="0" i="0" u="none" strike="noStrike" cap="none">
                <a:solidFill>
                  <a:schemeClr val="dk1"/>
                </a:solidFill>
                <a:latin typeface="Times New Roman"/>
                <a:ea typeface="Times New Roman"/>
                <a:cs typeface="Times New Roman"/>
                <a:sym typeface="Times New Roman"/>
              </a:rPr>
              <a:t>Provide real-time supplier performance</a:t>
            </a:r>
            <a:endParaRPr/>
          </a:p>
          <a:p>
            <a:pPr marL="342900" marR="0" lvl="0" indent="-342900" algn="just" rtl="0">
              <a:lnSpc>
                <a:spcPct val="150000"/>
              </a:lnSpc>
              <a:spcBef>
                <a:spcPts val="0"/>
              </a:spcBef>
              <a:spcAft>
                <a:spcPts val="0"/>
              </a:spcAft>
              <a:buClr>
                <a:schemeClr val="dk1"/>
              </a:buClr>
              <a:buSzPts val="2200"/>
              <a:buFont typeface="Noto Sans Symbols"/>
              <a:buChar char="❑"/>
            </a:pPr>
            <a:r>
              <a:rPr lang="en-US" sz="2200" b="0" i="0" u="none" strike="noStrike" cap="none">
                <a:solidFill>
                  <a:schemeClr val="dk1"/>
                </a:solidFill>
                <a:latin typeface="Times New Roman"/>
                <a:ea typeface="Times New Roman"/>
                <a:cs typeface="Times New Roman"/>
                <a:sym typeface="Times New Roman"/>
              </a:rPr>
              <a:t>Introduce advanced AI forecasting for sales and stock demand</a:t>
            </a:r>
            <a:endParaRPr/>
          </a:p>
        </p:txBody>
      </p:sp>
      <p:sp>
        <p:nvSpPr>
          <p:cNvPr id="196" name="Google Shape;196;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20</a:t>
            </a:fld>
            <a:endParaRPr sz="1200">
              <a:solidFill>
                <a:srgbClr val="89898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366092"/>
              </a:buClr>
              <a:buSzPts val="4400"/>
              <a:buFont typeface="Calibri"/>
              <a:buNone/>
            </a:pPr>
            <a:r>
              <a:rPr lang="en-US" sz="4400" b="1" i="0" u="none" strike="noStrike" cap="none">
                <a:solidFill>
                  <a:srgbClr val="366092"/>
                </a:solidFill>
                <a:latin typeface="Calibri"/>
                <a:ea typeface="Calibri"/>
                <a:cs typeface="Calibri"/>
                <a:sym typeface="Calibri"/>
              </a:rPr>
              <a:t>Conclusion </a:t>
            </a:r>
            <a:endParaRPr/>
          </a:p>
        </p:txBody>
      </p:sp>
      <p:sp>
        <p:nvSpPr>
          <p:cNvPr id="202" name="Google Shape;202;p19"/>
          <p:cNvSpPr txBox="1">
            <a:spLocks noGrp="1"/>
          </p:cNvSpPr>
          <p:nvPr>
            <p:ph type="body" idx="1"/>
          </p:nvPr>
        </p:nvSpPr>
        <p:spPr>
          <a:xfrm>
            <a:off x="457200" y="1676400"/>
            <a:ext cx="8229600" cy="396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66092"/>
              </a:buClr>
              <a:buSzPts val="2200"/>
              <a:buFont typeface="Arial"/>
              <a:buNone/>
            </a:pPr>
            <a:r>
              <a:rPr lang="en-US" sz="2200" b="0" i="0" u="none" strike="noStrike" cap="none">
                <a:solidFill>
                  <a:srgbClr val="366092"/>
                </a:solidFill>
                <a:latin typeface="Times New Roman"/>
                <a:ea typeface="Times New Roman"/>
                <a:cs typeface="Times New Roman"/>
                <a:sym typeface="Times New Roman"/>
              </a:rPr>
              <a:t>To conclude, NextGen IMS provides a powerful solution for businesses seeking better control over their inventory. By integrating AI-driven analytics, structured stock control, and secure role-based access, the system reduces manual workload and enhances operational reliability. With its modern interface, automated workflows, and detailed reporting, it strengthens overall business performance and prepares organizations to operate confidently in a data-driven environment. NextGen IMS ultimately helps businesses save time, reduce errors, and stay organized.	</a:t>
            </a:r>
            <a:endParaRPr/>
          </a:p>
        </p:txBody>
      </p:sp>
      <p:sp>
        <p:nvSpPr>
          <p:cNvPr id="203" name="Google Shape;203;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21</a:t>
            </a:fld>
            <a:endParaRPr sz="1200">
              <a:solidFill>
                <a:srgbClr val="89898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0"/>
          <p:cNvSpPr txBox="1">
            <a:spLocks noGrp="1"/>
          </p:cNvSpPr>
          <p:nvPr>
            <p:ph type="body" idx="1"/>
          </p:nvPr>
        </p:nvSpPr>
        <p:spPr>
          <a:xfrm>
            <a:off x="457200" y="2592388"/>
            <a:ext cx="8229600" cy="1295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366092"/>
              </a:buClr>
              <a:buSzPts val="8800"/>
              <a:buFont typeface="Arial"/>
              <a:buNone/>
            </a:pPr>
            <a:r>
              <a:rPr lang="en-US" sz="8800" b="0" i="0" u="none" strike="noStrike" cap="none">
                <a:solidFill>
                  <a:srgbClr val="366092"/>
                </a:solidFill>
                <a:latin typeface="Calibri"/>
                <a:ea typeface="Calibri"/>
                <a:cs typeface="Calibri"/>
                <a:sym typeface="Calibri"/>
              </a:rPr>
              <a:t>Thank You</a:t>
            </a:r>
            <a:endParaRPr/>
          </a:p>
        </p:txBody>
      </p:sp>
      <p:sp>
        <p:nvSpPr>
          <p:cNvPr id="209" name="Google Shape;209;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898989"/>
              </a:buClr>
              <a:buSzPts val="1200"/>
              <a:buFont typeface="Calibri"/>
              <a:buNone/>
            </a:pPr>
            <a:fld id="{00000000-1234-1234-1234-123412341234}" type="slidenum">
              <a:rPr lang="en-US" sz="1200">
                <a:solidFill>
                  <a:srgbClr val="898989"/>
                </a:solidFill>
              </a:rPr>
              <a:t>22</a:t>
            </a:fld>
            <a:endParaRPr sz="1200">
              <a:solidFill>
                <a:srgbClr val="898989"/>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733</Words>
  <Application>Microsoft Macintosh PowerPoint</Application>
  <PresentationFormat>On-screen Show (4:3)</PresentationFormat>
  <Paragraphs>112</Paragraphs>
  <Slides>22</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Noto Sans Symbols</vt:lpstr>
      <vt:lpstr>Times New Roman</vt:lpstr>
      <vt:lpstr>Office Theme</vt:lpstr>
      <vt:lpstr>1_Office Theme</vt:lpstr>
      <vt:lpstr>NextGen IMS : AI-Driven Inventory System with Predictive Stock Analytics</vt:lpstr>
      <vt:lpstr>Outline</vt:lpstr>
      <vt:lpstr>Objectives</vt:lpstr>
      <vt:lpstr>Motivation</vt:lpstr>
      <vt:lpstr>Expected Outcomes</vt:lpstr>
      <vt:lpstr> Requirement Analysis</vt:lpstr>
      <vt:lpstr>Technology</vt:lpstr>
      <vt:lpstr>System Use Case Diagram</vt:lpstr>
      <vt:lpstr>ER Diagram</vt:lpstr>
      <vt:lpstr>BPM Diagram</vt:lpstr>
      <vt:lpstr>Implementation and Testing</vt:lpstr>
      <vt:lpstr>Landing Page</vt:lpstr>
      <vt:lpstr>Authentication</vt:lpstr>
      <vt:lpstr>Dashboard</vt:lpstr>
      <vt:lpstr>Edit Product</vt:lpstr>
      <vt:lpstr>Update Stock</vt:lpstr>
      <vt:lpstr>Purchase Order Management</vt:lpstr>
      <vt:lpstr>Report Generation</vt:lpstr>
      <vt:lpstr>Smart Low Stock Alert</vt:lpstr>
      <vt:lpstr>Future Scope</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Valued Acer Customer</dc:creator>
  <cp:lastModifiedBy>Rakibul Riad</cp:lastModifiedBy>
  <cp:revision>2</cp:revision>
  <dcterms:created xsi:type="dcterms:W3CDTF">2011-07-17T02:56:35Z</dcterms:created>
  <dcterms:modified xsi:type="dcterms:W3CDTF">2025-12-07T05:15:37Z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2023-07-08T11:02:44Z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f2387509-b14f-4bb1-8fa1-3244a9c91686</vt:lpwstr>
  </property>
  <property fmtid="{D5CDD505-2E9C-101B-9397-08002B2CF9AE}" pid="7" name="MSIP_Label_defa4170-0d19-0005-0004-bc88714345d2_ActionId">
    <vt:lpwstr>5e7f1ea0-559f-4344-b49a-196ffddba1c5</vt:lpwstr>
  </property>
  <property fmtid="{D5CDD505-2E9C-101B-9397-08002B2CF9AE}" pid="8" name="MSIP_Label_defa4170-0d19-0005-0004-bc88714345d2_ContentBits">
    <vt:lpwstr>0</vt:lpwstr>
  </property>
  <property fmtid="{D5CDD505-2E9C-101B-9397-08002B2CF9AE}" pid="9" name="ICV">
    <vt:lpwstr>82CD0EDAA00540DBB1BA7B05BECD5CD4</vt:lpwstr>
  </property>
  <property fmtid="{D5CDD505-2E9C-101B-9397-08002B2CF9AE}" pid="10" name="KSOProductBuildVer">
    <vt:lpwstr>1033-11.2.0.11537</vt:lpwstr>
  </property>
</Properties>
</file>